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65" r:id="rId4"/>
    <p:sldId id="266" r:id="rId5"/>
    <p:sldId id="267" r:id="rId6"/>
    <p:sldId id="268" r:id="rId7"/>
    <p:sldId id="258" r:id="rId8"/>
    <p:sldId id="259" r:id="rId9"/>
    <p:sldId id="260" r:id="rId10"/>
    <p:sldId id="261" r:id="rId11"/>
    <p:sldId id="262" r:id="rId12"/>
    <p:sldId id="263" r:id="rId13"/>
  </p:sldIdLst>
  <p:sldSz cx="5321300" cy="7556500"/>
  <p:notesSz cx="6858000" cy="9144000"/>
  <p:embeddedFontLst>
    <p:embeddedFont>
      <p:font typeface="Calibri"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94662" autoAdjust="0"/>
  </p:normalViewPr>
  <p:slideViewPr>
    <p:cSldViewPr>
      <p:cViewPr>
        <p:scale>
          <a:sx n="66" d="100"/>
          <a:sy n="66" d="100"/>
        </p:scale>
        <p:origin x="-236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3D888D-03C9-4759-8342-FE84A5F67931}" type="datetimeFigureOut">
              <a:rPr lang="en-US" smtClean="0"/>
              <a:t>7/10/2025</a:t>
            </a:fld>
            <a:endParaRPr lang="en-US"/>
          </a:p>
        </p:txBody>
      </p:sp>
      <p:sp>
        <p:nvSpPr>
          <p:cNvPr id="4" name="Slide Image Placeholder 3"/>
          <p:cNvSpPr>
            <a:spLocks noGrp="1" noRot="1" noChangeAspect="1"/>
          </p:cNvSpPr>
          <p:nvPr>
            <p:ph type="sldImg" idx="2"/>
          </p:nvPr>
        </p:nvSpPr>
        <p:spPr>
          <a:xfrm>
            <a:off x="2220913" y="685800"/>
            <a:ext cx="24161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2C71E0-1BB1-40D6-B48E-0594DAED7280}" type="slidenum">
              <a:rPr lang="en-US" smtClean="0"/>
              <a:t>‹#›</a:t>
            </a:fld>
            <a:endParaRPr lang="en-US"/>
          </a:p>
        </p:txBody>
      </p:sp>
    </p:spTree>
    <p:extLst>
      <p:ext uri="{BB962C8B-B14F-4D97-AF65-F5344CB8AC3E}">
        <p14:creationId xmlns:p14="http://schemas.microsoft.com/office/powerpoint/2010/main" val="3426919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BDFF"/>
        </a:solidFill>
        <a:effectLst/>
      </p:bgPr>
    </p:bg>
    <p:spTree>
      <p:nvGrpSpPr>
        <p:cNvPr id="1" name=""/>
        <p:cNvGrpSpPr/>
        <p:nvPr/>
      </p:nvGrpSpPr>
      <p:grpSpPr>
        <a:xfrm>
          <a:off x="0" y="0"/>
          <a:ext cx="0" cy="0"/>
          <a:chOff x="0" y="0"/>
          <a:chExt cx="0" cy="0"/>
        </a:xfrm>
      </p:grpSpPr>
      <p:grpSp>
        <p:nvGrpSpPr>
          <p:cNvPr id="4" name="Group 4"/>
          <p:cNvGrpSpPr/>
          <p:nvPr/>
        </p:nvGrpSpPr>
        <p:grpSpPr>
          <a:xfrm>
            <a:off x="1798138" y="5598125"/>
            <a:ext cx="1731724" cy="1731724"/>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7C36"/>
            </a:solidFill>
          </p:spPr>
        </p:sp>
        <p:sp>
          <p:nvSpPr>
            <p:cNvPr id="6" name="TextBox 6"/>
            <p:cNvSpPr txBox="1"/>
            <p:nvPr/>
          </p:nvSpPr>
          <p:spPr>
            <a:xfrm>
              <a:off x="76200" y="47625"/>
              <a:ext cx="660400" cy="688975"/>
            </a:xfrm>
            <a:prstGeom prst="rect">
              <a:avLst/>
            </a:prstGeom>
          </p:spPr>
          <p:txBody>
            <a:bodyPr lIns="25400" tIns="25400" rIns="25400" bIns="25400" rtlCol="0" anchor="ctr"/>
            <a:lstStyle/>
            <a:p>
              <a:pPr algn="ctr">
                <a:lnSpc>
                  <a:spcPts val="1819"/>
                </a:lnSpc>
              </a:pPr>
              <a:r>
                <a:rPr lang="en-US" sz="1299" spc="64">
                  <a:solidFill>
                    <a:srgbClr val="FFFFFF"/>
                  </a:solidFill>
                  <a:latin typeface="Glacial Indifference"/>
                  <a:ea typeface="Glacial Indifference"/>
                  <a:cs typeface="Glacial Indifference"/>
                  <a:sym typeface="Glacial Indifference"/>
                </a:rPr>
                <a:t>PCI APPROVED INSTITUTION FOR DIPLOMA IN PHARMACY (D.PHARM)</a:t>
              </a:r>
            </a:p>
          </p:txBody>
        </p:sp>
      </p:grpSp>
      <p:sp>
        <p:nvSpPr>
          <p:cNvPr id="7" name="AutoShape 7"/>
          <p:cNvSpPr/>
          <p:nvPr/>
        </p:nvSpPr>
        <p:spPr>
          <a:xfrm>
            <a:off x="532800" y="3780000"/>
            <a:ext cx="992946" cy="0"/>
          </a:xfrm>
          <a:prstGeom prst="line">
            <a:avLst/>
          </a:prstGeom>
          <a:ln w="9525" cap="rnd">
            <a:solidFill>
              <a:srgbClr val="F2D4BC"/>
            </a:solidFill>
            <a:prstDash val="solid"/>
            <a:headEnd type="none" w="sm" len="sm"/>
            <a:tailEnd type="none" w="sm" len="sm"/>
          </a:ln>
        </p:spPr>
      </p:sp>
      <p:sp>
        <p:nvSpPr>
          <p:cNvPr id="8" name="TextBox 8"/>
          <p:cNvSpPr txBox="1"/>
          <p:nvPr/>
        </p:nvSpPr>
        <p:spPr>
          <a:xfrm>
            <a:off x="476664" y="1825126"/>
            <a:ext cx="4374672" cy="2183472"/>
          </a:xfrm>
          <a:prstGeom prst="rect">
            <a:avLst/>
          </a:prstGeom>
        </p:spPr>
        <p:txBody>
          <a:bodyPr lIns="0" tIns="0" rIns="0" bIns="0" rtlCol="0" anchor="t">
            <a:spAutoFit/>
          </a:bodyPr>
          <a:lstStyle/>
          <a:p>
            <a:pPr marL="0" lvl="1" indent="0" algn="ctr">
              <a:lnSpc>
                <a:spcPts val="5768"/>
              </a:lnSpc>
              <a:spcBef>
                <a:spcPct val="0"/>
              </a:spcBef>
            </a:pPr>
            <a:r>
              <a:rPr lang="en-US" sz="5196" u="none" strike="noStrike" dirty="0">
                <a:solidFill>
                  <a:srgbClr val="212121"/>
                </a:solidFill>
                <a:latin typeface="Ansam"/>
                <a:ea typeface="Ansam"/>
                <a:cs typeface="Ansam"/>
                <a:sym typeface="Ansam"/>
              </a:rPr>
              <a:t>BLESSINO PHARMACY INSTITUTE</a:t>
            </a:r>
          </a:p>
        </p:txBody>
      </p:sp>
      <p:sp>
        <p:nvSpPr>
          <p:cNvPr id="9" name="TextBox 9"/>
          <p:cNvSpPr txBox="1"/>
          <p:nvPr/>
        </p:nvSpPr>
        <p:spPr>
          <a:xfrm>
            <a:off x="646627" y="4100114"/>
            <a:ext cx="4034746" cy="1195540"/>
          </a:xfrm>
          <a:prstGeom prst="rect">
            <a:avLst/>
          </a:prstGeom>
        </p:spPr>
        <p:txBody>
          <a:bodyPr lIns="0" tIns="0" rIns="0" bIns="0" rtlCol="0" anchor="t">
            <a:spAutoFit/>
          </a:bodyPr>
          <a:lstStyle/>
          <a:p>
            <a:pPr algn="ctr">
              <a:lnSpc>
                <a:spcPts val="2327"/>
              </a:lnSpc>
            </a:pPr>
            <a:endParaRPr dirty="0"/>
          </a:p>
          <a:p>
            <a:pPr algn="ctr">
              <a:lnSpc>
                <a:spcPts val="2327"/>
              </a:lnSpc>
            </a:pPr>
            <a:r>
              <a:rPr lang="en-US" sz="2096" dirty="0" smtClean="0">
                <a:solidFill>
                  <a:srgbClr val="212121"/>
                </a:solidFill>
                <a:latin typeface="Ansam"/>
                <a:ea typeface="Ansam"/>
                <a:cs typeface="Ansam"/>
                <a:sym typeface="Ansam"/>
              </a:rPr>
              <a:t>PERSEVERANCE </a:t>
            </a:r>
            <a:r>
              <a:rPr lang="en-US" sz="2096" dirty="0">
                <a:solidFill>
                  <a:srgbClr val="212121"/>
                </a:solidFill>
                <a:latin typeface="Ansam"/>
                <a:ea typeface="Ansam"/>
                <a:cs typeface="Ansam"/>
                <a:sym typeface="Ansam"/>
              </a:rPr>
              <a:t>CONQUERS </a:t>
            </a:r>
          </a:p>
          <a:p>
            <a:pPr marL="0" lvl="1" indent="0" algn="ctr">
              <a:lnSpc>
                <a:spcPts val="2327"/>
              </a:lnSpc>
              <a:spcBef>
                <a:spcPct val="0"/>
              </a:spcBef>
            </a:pPr>
            <a:r>
              <a:rPr lang="en-US" sz="2096" dirty="0">
                <a:solidFill>
                  <a:srgbClr val="212121"/>
                </a:solidFill>
                <a:latin typeface="Ansam"/>
                <a:ea typeface="Ansam"/>
                <a:cs typeface="Ansam"/>
                <a:sym typeface="Ansam"/>
              </a:rPr>
              <a:t>ALL</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6500" y="286612"/>
            <a:ext cx="1895000" cy="143423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BDFF"/>
        </a:solidFill>
        <a:effectLst/>
      </p:bgPr>
    </p:bg>
    <p:spTree>
      <p:nvGrpSpPr>
        <p:cNvPr id="1" name=""/>
        <p:cNvGrpSpPr/>
        <p:nvPr/>
      </p:nvGrpSpPr>
      <p:grpSpPr>
        <a:xfrm>
          <a:off x="0" y="0"/>
          <a:ext cx="0" cy="0"/>
          <a:chOff x="0" y="0"/>
          <a:chExt cx="0" cy="0"/>
        </a:xfrm>
      </p:grpSpPr>
      <p:sp>
        <p:nvSpPr>
          <p:cNvPr id="2" name="AutoShape 2"/>
          <p:cNvSpPr/>
          <p:nvPr/>
        </p:nvSpPr>
        <p:spPr>
          <a:xfrm>
            <a:off x="532800" y="3786713"/>
            <a:ext cx="1081457" cy="0"/>
          </a:xfrm>
          <a:prstGeom prst="line">
            <a:avLst/>
          </a:prstGeom>
          <a:ln w="9525" cap="rnd">
            <a:solidFill>
              <a:srgbClr val="F2BDFF"/>
            </a:solidFill>
            <a:prstDash val="solid"/>
            <a:headEnd type="none" w="sm" len="sm"/>
            <a:tailEnd type="none" w="sm" len="sm"/>
          </a:ln>
        </p:spPr>
      </p:sp>
      <p:sp>
        <p:nvSpPr>
          <p:cNvPr id="3" name="Freeform 3"/>
          <p:cNvSpPr/>
          <p:nvPr/>
        </p:nvSpPr>
        <p:spPr>
          <a:xfrm>
            <a:off x="532800" y="4133486"/>
            <a:ext cx="4262400" cy="2469370"/>
          </a:xfrm>
          <a:custGeom>
            <a:avLst/>
            <a:gdLst/>
            <a:ahLst/>
            <a:cxnLst/>
            <a:rect l="l" t="t" r="r" b="b"/>
            <a:pathLst>
              <a:path w="4262400" h="2469370">
                <a:moveTo>
                  <a:pt x="0" y="0"/>
                </a:moveTo>
                <a:lnTo>
                  <a:pt x="4262400" y="0"/>
                </a:lnTo>
                <a:lnTo>
                  <a:pt x="4262400" y="2469369"/>
                </a:lnTo>
                <a:lnTo>
                  <a:pt x="0" y="2469369"/>
                </a:lnTo>
                <a:lnTo>
                  <a:pt x="0" y="0"/>
                </a:lnTo>
                <a:close/>
              </a:path>
            </a:pathLst>
          </a:custGeom>
          <a:blipFill>
            <a:blip r:embed="rId2"/>
            <a:stretch>
              <a:fillRect t="-14729" b="-14729"/>
            </a:stretch>
          </a:blipFill>
        </p:spPr>
      </p:sp>
      <p:sp>
        <p:nvSpPr>
          <p:cNvPr id="4" name="TextBox 4"/>
          <p:cNvSpPr txBox="1"/>
          <p:nvPr/>
        </p:nvSpPr>
        <p:spPr>
          <a:xfrm>
            <a:off x="532800" y="1759494"/>
            <a:ext cx="219919" cy="2077492"/>
          </a:xfrm>
          <a:prstGeom prst="rect">
            <a:avLst/>
          </a:prstGeom>
        </p:spPr>
        <p:txBody>
          <a:bodyPr lIns="0" tIns="0" rIns="0" bIns="0" rtlCol="0" anchor="t">
            <a:spAutoFit/>
          </a:bodyPr>
          <a:lstStyle/>
          <a:p>
            <a:pPr marL="0" lvl="1" indent="0" algn="l">
              <a:lnSpc>
                <a:spcPts val="2668"/>
              </a:lnSpc>
              <a:spcBef>
                <a:spcPct val="0"/>
              </a:spcBef>
            </a:pPr>
            <a:r>
              <a:rPr lang="en-US" sz="1067" u="none" spc="194" dirty="0" smtClean="0">
                <a:solidFill>
                  <a:srgbClr val="00BF63"/>
                </a:solidFill>
                <a:latin typeface="Glacial Indifference"/>
                <a:ea typeface="Glacial Indifference"/>
                <a:cs typeface="Glacial Indifference"/>
                <a:sym typeface="Glacial Indifference"/>
              </a:rPr>
              <a:t>01</a:t>
            </a:r>
            <a:endParaRPr lang="en-US" sz="1067" u="none" spc="194" dirty="0">
              <a:solidFill>
                <a:srgbClr val="00BF63"/>
              </a:solidFill>
              <a:latin typeface="Glacial Indifference"/>
              <a:ea typeface="Glacial Indifference"/>
              <a:cs typeface="Glacial Indifference"/>
              <a:sym typeface="Glacial Indifference"/>
            </a:endParaRPr>
          </a:p>
          <a:p>
            <a:pPr marL="0" lvl="1" indent="0" algn="l">
              <a:lnSpc>
                <a:spcPts val="2668"/>
              </a:lnSpc>
              <a:spcBef>
                <a:spcPct val="0"/>
              </a:spcBef>
            </a:pPr>
            <a:r>
              <a:rPr lang="en-US" sz="1067" u="none" spc="194" dirty="0">
                <a:solidFill>
                  <a:srgbClr val="00BF63"/>
                </a:solidFill>
                <a:latin typeface="Glacial Indifference"/>
                <a:ea typeface="Glacial Indifference"/>
                <a:cs typeface="Glacial Indifference"/>
                <a:sym typeface="Glacial Indifference"/>
              </a:rPr>
              <a:t>02</a:t>
            </a:r>
          </a:p>
          <a:p>
            <a:pPr marL="0" lvl="1" indent="0" algn="l">
              <a:lnSpc>
                <a:spcPts val="2668"/>
              </a:lnSpc>
              <a:spcBef>
                <a:spcPct val="0"/>
              </a:spcBef>
            </a:pPr>
            <a:r>
              <a:rPr lang="en-US" sz="1067" u="none" spc="194" dirty="0">
                <a:solidFill>
                  <a:srgbClr val="00BF63"/>
                </a:solidFill>
                <a:latin typeface="Glacial Indifference"/>
                <a:ea typeface="Glacial Indifference"/>
                <a:cs typeface="Glacial Indifference"/>
                <a:sym typeface="Glacial Indifference"/>
              </a:rPr>
              <a:t>03</a:t>
            </a:r>
          </a:p>
          <a:p>
            <a:pPr marL="0" lvl="1" indent="0" algn="l">
              <a:lnSpc>
                <a:spcPts val="2668"/>
              </a:lnSpc>
              <a:spcBef>
                <a:spcPct val="0"/>
              </a:spcBef>
            </a:pPr>
            <a:r>
              <a:rPr lang="en-US" sz="1067" u="none" spc="194" dirty="0">
                <a:solidFill>
                  <a:srgbClr val="00BF63"/>
                </a:solidFill>
                <a:latin typeface="Glacial Indifference"/>
                <a:ea typeface="Glacial Indifference"/>
                <a:cs typeface="Glacial Indifference"/>
                <a:sym typeface="Glacial Indifference"/>
              </a:rPr>
              <a:t>04</a:t>
            </a:r>
          </a:p>
          <a:p>
            <a:pPr algn="l">
              <a:lnSpc>
                <a:spcPts val="2668"/>
              </a:lnSpc>
              <a:spcBef>
                <a:spcPct val="0"/>
              </a:spcBef>
            </a:pPr>
            <a:r>
              <a:rPr lang="en-US" sz="1067" u="none" spc="194" dirty="0">
                <a:solidFill>
                  <a:srgbClr val="00BF63"/>
                </a:solidFill>
                <a:latin typeface="Glacial Indifference"/>
                <a:ea typeface="Glacial Indifference"/>
                <a:cs typeface="Glacial Indifference"/>
                <a:sym typeface="Glacial Indifference"/>
              </a:rPr>
              <a:t>05</a:t>
            </a:r>
          </a:p>
          <a:p>
            <a:pPr algn="l">
              <a:lnSpc>
                <a:spcPts val="2668"/>
              </a:lnSpc>
              <a:spcBef>
                <a:spcPct val="0"/>
              </a:spcBef>
            </a:pPr>
            <a:r>
              <a:rPr lang="en-US" sz="1067" u="none" spc="194" dirty="0" smtClean="0">
                <a:solidFill>
                  <a:srgbClr val="00BF63"/>
                </a:solidFill>
                <a:latin typeface="Glacial Indifference"/>
                <a:ea typeface="Glacial Indifference"/>
                <a:cs typeface="Glacial Indifference"/>
                <a:sym typeface="Glacial Indifference"/>
              </a:rPr>
              <a:t>06</a:t>
            </a:r>
            <a:endParaRPr lang="en-US" sz="1067" u="none" spc="194" dirty="0">
              <a:solidFill>
                <a:srgbClr val="00BF63"/>
              </a:solidFill>
              <a:latin typeface="Glacial Indifference"/>
              <a:ea typeface="Glacial Indifference"/>
              <a:cs typeface="Glacial Indifference"/>
              <a:sym typeface="Glacial Indifference"/>
            </a:endParaRPr>
          </a:p>
        </p:txBody>
      </p:sp>
      <p:sp>
        <p:nvSpPr>
          <p:cNvPr id="5" name="TextBox 5"/>
          <p:cNvSpPr txBox="1"/>
          <p:nvPr/>
        </p:nvSpPr>
        <p:spPr>
          <a:xfrm>
            <a:off x="887520" y="1759494"/>
            <a:ext cx="3030472" cy="2077492"/>
          </a:xfrm>
          <a:prstGeom prst="rect">
            <a:avLst/>
          </a:prstGeom>
        </p:spPr>
        <p:txBody>
          <a:bodyPr lIns="0" tIns="0" rIns="0" bIns="0" rtlCol="0" anchor="t">
            <a:spAutoFit/>
          </a:bodyPr>
          <a:lstStyle/>
          <a:p>
            <a:pPr algn="l">
              <a:lnSpc>
                <a:spcPts val="2668"/>
              </a:lnSpc>
            </a:pPr>
            <a:r>
              <a:rPr lang="en-US" sz="1067" spc="194" dirty="0" smtClean="0">
                <a:solidFill>
                  <a:srgbClr val="212121"/>
                </a:solidFill>
                <a:latin typeface="Glacial Indifference"/>
                <a:ea typeface="Glacial Indifference"/>
                <a:cs typeface="Glacial Indifference"/>
                <a:sym typeface="Glacial Indifference"/>
              </a:rPr>
              <a:t>INTRODUCTION</a:t>
            </a:r>
            <a:endParaRPr lang="en-US" sz="1067" u="none" spc="194" dirty="0" smtClean="0">
              <a:solidFill>
                <a:srgbClr val="212121"/>
              </a:solidFill>
              <a:latin typeface="Glacial Indifference"/>
              <a:ea typeface="Glacial Indifference"/>
              <a:cs typeface="Glacial Indifference"/>
              <a:sym typeface="Glacial Indifference"/>
            </a:endParaRPr>
          </a:p>
          <a:p>
            <a:pPr algn="l">
              <a:lnSpc>
                <a:spcPts val="2668"/>
              </a:lnSpc>
            </a:pPr>
            <a:r>
              <a:rPr lang="en-US" sz="1067" u="none" spc="194" dirty="0" smtClean="0">
                <a:solidFill>
                  <a:srgbClr val="212121"/>
                </a:solidFill>
                <a:latin typeface="Glacial Indifference"/>
                <a:ea typeface="Glacial Indifference"/>
                <a:cs typeface="Glacial Indifference"/>
                <a:sym typeface="Glacial Indifference"/>
              </a:rPr>
              <a:t>WHY </a:t>
            </a:r>
            <a:r>
              <a:rPr lang="en-US" sz="1067" u="none" spc="194" dirty="0">
                <a:solidFill>
                  <a:srgbClr val="212121"/>
                </a:solidFill>
                <a:latin typeface="Glacial Indifference"/>
                <a:ea typeface="Glacial Indifference"/>
                <a:cs typeface="Glacial Indifference"/>
                <a:sym typeface="Glacial Indifference"/>
              </a:rPr>
              <a:t>CHOOSE BLESSINO?</a:t>
            </a:r>
          </a:p>
          <a:p>
            <a:pPr marL="0" lvl="1" indent="0" algn="l">
              <a:lnSpc>
                <a:spcPts val="2668"/>
              </a:lnSpc>
            </a:pPr>
            <a:r>
              <a:rPr lang="en-US" sz="1067" u="none" spc="194" dirty="0">
                <a:solidFill>
                  <a:srgbClr val="212121"/>
                </a:solidFill>
                <a:latin typeface="Glacial Indifference"/>
                <a:ea typeface="Glacial Indifference"/>
                <a:cs typeface="Glacial Indifference"/>
                <a:sym typeface="Glacial Indifference"/>
              </a:rPr>
              <a:t>OUR MISSION AND VISION</a:t>
            </a:r>
          </a:p>
          <a:p>
            <a:pPr marL="0" lvl="1" indent="0" algn="l">
              <a:lnSpc>
                <a:spcPts val="2668"/>
              </a:lnSpc>
            </a:pPr>
            <a:r>
              <a:rPr lang="en-US" sz="1067" u="none" spc="194" dirty="0">
                <a:solidFill>
                  <a:srgbClr val="212121"/>
                </a:solidFill>
                <a:latin typeface="Glacial Indifference"/>
                <a:ea typeface="Glacial Indifference"/>
                <a:cs typeface="Glacial Indifference"/>
                <a:sym typeface="Glacial Indifference"/>
              </a:rPr>
              <a:t>OUR PROGRAMS</a:t>
            </a:r>
          </a:p>
          <a:p>
            <a:pPr algn="l">
              <a:lnSpc>
                <a:spcPts val="2668"/>
              </a:lnSpc>
            </a:pPr>
            <a:r>
              <a:rPr lang="en-US" sz="1067" u="none" spc="194" dirty="0">
                <a:solidFill>
                  <a:srgbClr val="212121"/>
                </a:solidFill>
                <a:latin typeface="Glacial Indifference"/>
                <a:ea typeface="Glacial Indifference"/>
                <a:cs typeface="Glacial Indifference"/>
                <a:sym typeface="Glacial Indifference"/>
              </a:rPr>
              <a:t>FEE STRUCTURE</a:t>
            </a:r>
          </a:p>
          <a:p>
            <a:pPr algn="l">
              <a:lnSpc>
                <a:spcPts val="2668"/>
              </a:lnSpc>
            </a:pPr>
            <a:r>
              <a:rPr lang="en-US" sz="1067" u="none" spc="194" dirty="0">
                <a:solidFill>
                  <a:srgbClr val="212121"/>
                </a:solidFill>
                <a:latin typeface="Glacial Indifference"/>
                <a:ea typeface="Glacial Indifference"/>
                <a:cs typeface="Glacial Indifference"/>
                <a:sym typeface="Glacial Indifference"/>
              </a:rPr>
              <a:t>OUR FACULTY</a:t>
            </a:r>
          </a:p>
        </p:txBody>
      </p:sp>
      <p:sp>
        <p:nvSpPr>
          <p:cNvPr id="6" name="TextBox 6"/>
          <p:cNvSpPr txBox="1"/>
          <p:nvPr/>
        </p:nvSpPr>
        <p:spPr>
          <a:xfrm>
            <a:off x="532800" y="516568"/>
            <a:ext cx="3304171" cy="1112855"/>
          </a:xfrm>
          <a:prstGeom prst="rect">
            <a:avLst/>
          </a:prstGeom>
        </p:spPr>
        <p:txBody>
          <a:bodyPr lIns="0" tIns="0" rIns="0" bIns="0" rtlCol="0" anchor="t">
            <a:spAutoFit/>
          </a:bodyPr>
          <a:lstStyle/>
          <a:p>
            <a:pPr marL="0" lvl="1" indent="0" algn="l">
              <a:lnSpc>
                <a:spcPts val="4483"/>
              </a:lnSpc>
            </a:pPr>
            <a:r>
              <a:rPr lang="en-US" sz="3422" u="none">
                <a:solidFill>
                  <a:srgbClr val="00BF63"/>
                </a:solidFill>
                <a:latin typeface="Ansam"/>
                <a:ea typeface="Ansam"/>
                <a:cs typeface="Ansam"/>
                <a:sym typeface="Ansam"/>
              </a:rPr>
              <a:t>TABLE OF CONTENTS</a:t>
            </a:r>
          </a:p>
        </p:txBody>
      </p:sp>
      <p:sp>
        <p:nvSpPr>
          <p:cNvPr id="7" name="TextBox 7"/>
          <p:cNvSpPr txBox="1"/>
          <p:nvPr/>
        </p:nvSpPr>
        <p:spPr>
          <a:xfrm>
            <a:off x="2082828" y="7230434"/>
            <a:ext cx="1162343" cy="304166"/>
          </a:xfrm>
          <a:prstGeom prst="rect">
            <a:avLst/>
          </a:prstGeom>
        </p:spPr>
        <p:txBody>
          <a:bodyPr lIns="0" tIns="0" rIns="0" bIns="0" rtlCol="0" anchor="t">
            <a:spAutoFit/>
          </a:bodyPr>
          <a:lstStyle/>
          <a:p>
            <a:pPr marL="0" lvl="1" indent="0" algn="ctr">
              <a:lnSpc>
                <a:spcPts val="2749"/>
              </a:lnSpc>
              <a:spcBef>
                <a:spcPct val="0"/>
              </a:spcBef>
            </a:pPr>
            <a:r>
              <a:rPr lang="en-US" sz="1099" spc="109" dirty="0">
                <a:solidFill>
                  <a:srgbClr val="00BF63"/>
                </a:solidFill>
                <a:latin typeface="Glacial Indifference"/>
                <a:ea typeface="Glacial Indifference"/>
                <a:cs typeface="Glacial Indifference"/>
                <a:sym typeface="Glacial Indifference"/>
              </a:rPr>
              <a:t>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extBox 8"/>
          <p:cNvSpPr txBox="1"/>
          <p:nvPr/>
        </p:nvSpPr>
        <p:spPr>
          <a:xfrm>
            <a:off x="2041378" y="7284085"/>
            <a:ext cx="1162343" cy="304165"/>
          </a:xfrm>
          <a:prstGeom prst="rect">
            <a:avLst/>
          </a:prstGeom>
        </p:spPr>
        <p:txBody>
          <a:bodyPr lIns="0" tIns="0" rIns="0" bIns="0" rtlCol="0" anchor="t">
            <a:spAutoFit/>
          </a:bodyPr>
          <a:lstStyle/>
          <a:p>
            <a:pPr marL="0" lvl="1" indent="0" algn="ctr">
              <a:lnSpc>
                <a:spcPts val="2750"/>
              </a:lnSpc>
              <a:spcBef>
                <a:spcPct val="0"/>
              </a:spcBef>
            </a:pPr>
            <a:r>
              <a:rPr lang="en-US" sz="1100" spc="110" dirty="0">
                <a:solidFill>
                  <a:srgbClr val="00BF63"/>
                </a:solidFill>
                <a:latin typeface="Glacial Indifference"/>
                <a:ea typeface="Glacial Indifference"/>
                <a:cs typeface="Glacial Indifference"/>
                <a:sym typeface="Glacial Indifference"/>
              </a:rPr>
              <a:t>2</a:t>
            </a:r>
          </a:p>
        </p:txBody>
      </p:sp>
      <p:sp>
        <p:nvSpPr>
          <p:cNvPr id="10" name="Rectangle 9"/>
          <p:cNvSpPr/>
          <p:nvPr/>
        </p:nvSpPr>
        <p:spPr>
          <a:xfrm>
            <a:off x="146050" y="501650"/>
            <a:ext cx="4953000" cy="5355312"/>
          </a:xfrm>
          <a:prstGeom prst="rect">
            <a:avLst/>
          </a:prstGeom>
        </p:spPr>
        <p:txBody>
          <a:bodyPr wrap="square">
            <a:spAutoFit/>
          </a:bodyPr>
          <a:lstStyle/>
          <a:p>
            <a:r>
              <a:rPr lang="en-US" b="1" dirty="0">
                <a:cs typeface="Times New Roman" pitchFamily="18" charset="0"/>
              </a:rPr>
              <a:t>INTRODUCTION: </a:t>
            </a:r>
            <a:endParaRPr lang="en-US" dirty="0">
              <a:cs typeface="Times New Roman" pitchFamily="18" charset="0"/>
            </a:endParaRPr>
          </a:p>
          <a:p>
            <a:r>
              <a:rPr lang="en-US" dirty="0" err="1">
                <a:cs typeface="Times New Roman" pitchFamily="18" charset="0"/>
              </a:rPr>
              <a:t>Blessino</a:t>
            </a:r>
            <a:r>
              <a:rPr lang="en-US" dirty="0">
                <a:cs typeface="Times New Roman" pitchFamily="18" charset="0"/>
              </a:rPr>
              <a:t> Pharmacy Institute is established in the year 2024 by </a:t>
            </a:r>
            <a:r>
              <a:rPr lang="en-US" dirty="0" err="1">
                <a:cs typeface="Times New Roman" pitchFamily="18" charset="0"/>
              </a:rPr>
              <a:t>Blessino</a:t>
            </a:r>
            <a:r>
              <a:rPr lang="en-US" dirty="0">
                <a:cs typeface="Times New Roman" pitchFamily="18" charset="0"/>
              </a:rPr>
              <a:t> Welfare Society under the chairmanship of Dr. </a:t>
            </a:r>
            <a:r>
              <a:rPr lang="en-US" dirty="0" err="1">
                <a:cs typeface="Times New Roman" pitchFamily="18" charset="0"/>
              </a:rPr>
              <a:t>C.Vanneihthanga</a:t>
            </a:r>
            <a:r>
              <a:rPr lang="en-US" dirty="0">
                <a:cs typeface="Times New Roman" pitchFamily="18" charset="0"/>
              </a:rPr>
              <a:t> with the main objectives of bringing the youth together, to educate and produce the best in pharmacy field. It also aims to meet the health needs of the society. Only diploma course is offered for now and it is yet to be upgraded. </a:t>
            </a:r>
          </a:p>
          <a:p>
            <a:r>
              <a:rPr lang="en-US" dirty="0">
                <a:cs typeface="Times New Roman" pitchFamily="18" charset="0"/>
              </a:rPr>
              <a:t>MOTTO: Perseverance conquers all.</a:t>
            </a:r>
          </a:p>
          <a:p>
            <a:r>
              <a:rPr lang="en-US" dirty="0">
                <a:cs typeface="Times New Roman" pitchFamily="18" charset="0"/>
              </a:rPr>
              <a:t> </a:t>
            </a:r>
          </a:p>
          <a:p>
            <a:r>
              <a:rPr lang="en-US" b="1" dirty="0">
                <a:cs typeface="Times New Roman" pitchFamily="18" charset="0"/>
              </a:rPr>
              <a:t>PHILOSOPHY:</a:t>
            </a:r>
            <a:endParaRPr lang="en-US" dirty="0">
              <a:cs typeface="Times New Roman" pitchFamily="18" charset="0"/>
            </a:endParaRPr>
          </a:p>
          <a:p>
            <a:r>
              <a:rPr lang="en-US" dirty="0">
                <a:cs typeface="Times New Roman" pitchFamily="18" charset="0"/>
              </a:rPr>
              <a:t>Pharmacy is the science and art of preparing, dispensing, and properly utilizing medications to promote the health and well-being of individuals and communities. At the heart of our approach is a deep commitment to improving patient outcomes, enhancing quality of life, and advancing the role of the pharmacist in the healthcare team.</a:t>
            </a:r>
          </a:p>
        </p:txBody>
      </p:sp>
    </p:spTree>
    <p:extLst>
      <p:ext uri="{BB962C8B-B14F-4D97-AF65-F5344CB8AC3E}">
        <p14:creationId xmlns:p14="http://schemas.microsoft.com/office/powerpoint/2010/main" val="2829649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extBox 8"/>
          <p:cNvSpPr txBox="1"/>
          <p:nvPr/>
        </p:nvSpPr>
        <p:spPr>
          <a:xfrm>
            <a:off x="2048329" y="7252335"/>
            <a:ext cx="1162343" cy="304165"/>
          </a:xfrm>
          <a:prstGeom prst="rect">
            <a:avLst/>
          </a:prstGeom>
        </p:spPr>
        <p:txBody>
          <a:bodyPr lIns="0" tIns="0" rIns="0" bIns="0" rtlCol="0" anchor="t">
            <a:spAutoFit/>
          </a:bodyPr>
          <a:lstStyle/>
          <a:p>
            <a:pPr marL="0" lvl="1" indent="0" algn="ctr">
              <a:lnSpc>
                <a:spcPts val="2750"/>
              </a:lnSpc>
              <a:spcBef>
                <a:spcPct val="0"/>
              </a:spcBef>
            </a:pPr>
            <a:r>
              <a:rPr lang="en-US" sz="1100" spc="110" dirty="0">
                <a:solidFill>
                  <a:srgbClr val="00BF63"/>
                </a:solidFill>
                <a:latin typeface="Glacial Indifference"/>
                <a:ea typeface="Glacial Indifference"/>
                <a:cs typeface="Glacial Indifference"/>
                <a:sym typeface="Glacial Indifference"/>
              </a:rPr>
              <a:t>3</a:t>
            </a:r>
          </a:p>
        </p:txBody>
      </p:sp>
      <p:sp>
        <p:nvSpPr>
          <p:cNvPr id="10" name="Rectangle 9"/>
          <p:cNvSpPr/>
          <p:nvPr/>
        </p:nvSpPr>
        <p:spPr>
          <a:xfrm>
            <a:off x="153000" y="29029"/>
            <a:ext cx="4953000" cy="7571303"/>
          </a:xfrm>
          <a:prstGeom prst="rect">
            <a:avLst/>
          </a:prstGeom>
        </p:spPr>
        <p:txBody>
          <a:bodyPr wrap="square">
            <a:spAutoFit/>
          </a:bodyPr>
          <a:lstStyle/>
          <a:p>
            <a:r>
              <a:rPr lang="en-US" dirty="0"/>
              <a:t>Our philosophy is grounded in the following </a:t>
            </a:r>
            <a:r>
              <a:rPr lang="en-US" dirty="0" smtClean="0"/>
              <a:t>principles :</a:t>
            </a:r>
          </a:p>
          <a:p>
            <a:endParaRPr lang="en-US" dirty="0"/>
          </a:p>
          <a:p>
            <a:pPr lvl="0"/>
            <a:r>
              <a:rPr lang="en-US" b="1" dirty="0"/>
              <a:t>Patient-Centered Care:</a:t>
            </a:r>
            <a:r>
              <a:rPr lang="en-US" dirty="0"/>
              <a:t> We believe that effective pharmacy practice is built on the foundation of compassionate, personalized care. Every patient is unique, and their treatment should be tailored to their individual needs, preferences, and health conditions. Pharmacists act as trusted healthcare providers, offering advice on medication management, safety, and therapy optimization</a:t>
            </a:r>
            <a:r>
              <a:rPr lang="en-US" dirty="0" smtClean="0"/>
              <a:t>.</a:t>
            </a:r>
          </a:p>
          <a:p>
            <a:pPr lvl="0"/>
            <a:endParaRPr lang="en-US" dirty="0"/>
          </a:p>
          <a:p>
            <a:pPr lvl="0"/>
            <a:r>
              <a:rPr lang="en-US" b="1" dirty="0"/>
              <a:t>Knowledge and Excellence:</a:t>
            </a:r>
            <a:r>
              <a:rPr lang="en-US" dirty="0"/>
              <a:t> We are committed to continuously advancing our understanding of pharmacology, drug therapy, and healthcare innovations. This commitment enables us to provide expert guidance and evidence-based solutions in a rapidly evolving field</a:t>
            </a:r>
            <a:r>
              <a:rPr lang="en-US" dirty="0" smtClean="0"/>
              <a:t>.</a:t>
            </a:r>
          </a:p>
          <a:p>
            <a:pPr lvl="0"/>
            <a:endParaRPr lang="en-US" dirty="0"/>
          </a:p>
          <a:p>
            <a:pPr lvl="0"/>
            <a:r>
              <a:rPr lang="en-US" b="1" dirty="0"/>
              <a:t>Collaboration and Teamwork:</a:t>
            </a:r>
            <a:r>
              <a:rPr lang="en-US" dirty="0"/>
              <a:t> Pharmacy practice is an integral part of a larger healthcare team, and effective collaboration with physicians, nurses, and other healthcare professionals is essential for providing comprehensive care. We strive to foster strong partnerships within the healthcare system to improve patient outcomes.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13108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extBox 8"/>
          <p:cNvSpPr txBox="1"/>
          <p:nvPr/>
        </p:nvSpPr>
        <p:spPr>
          <a:xfrm>
            <a:off x="2031707" y="7235385"/>
            <a:ext cx="1162343" cy="304165"/>
          </a:xfrm>
          <a:prstGeom prst="rect">
            <a:avLst/>
          </a:prstGeom>
        </p:spPr>
        <p:txBody>
          <a:bodyPr lIns="0" tIns="0" rIns="0" bIns="0" rtlCol="0" anchor="t">
            <a:spAutoFit/>
          </a:bodyPr>
          <a:lstStyle/>
          <a:p>
            <a:pPr marL="0" lvl="1" indent="0" algn="ctr">
              <a:lnSpc>
                <a:spcPts val="2750"/>
              </a:lnSpc>
              <a:spcBef>
                <a:spcPct val="0"/>
              </a:spcBef>
            </a:pPr>
            <a:r>
              <a:rPr lang="en-US" sz="1100" spc="110" dirty="0">
                <a:solidFill>
                  <a:srgbClr val="00BF63"/>
                </a:solidFill>
                <a:latin typeface="Glacial Indifference"/>
                <a:ea typeface="Glacial Indifference"/>
                <a:cs typeface="Glacial Indifference"/>
                <a:sym typeface="Glacial Indifference"/>
              </a:rPr>
              <a:t>4</a:t>
            </a:r>
          </a:p>
        </p:txBody>
      </p:sp>
      <p:sp>
        <p:nvSpPr>
          <p:cNvPr id="2" name="Rectangle 1"/>
          <p:cNvSpPr/>
          <p:nvPr/>
        </p:nvSpPr>
        <p:spPr>
          <a:xfrm>
            <a:off x="44449" y="25400"/>
            <a:ext cx="5175249" cy="7294305"/>
          </a:xfrm>
          <a:prstGeom prst="rect">
            <a:avLst/>
          </a:prstGeom>
        </p:spPr>
        <p:txBody>
          <a:bodyPr wrap="square">
            <a:spAutoFit/>
          </a:bodyPr>
          <a:lstStyle/>
          <a:p>
            <a:pPr lvl="0"/>
            <a:r>
              <a:rPr lang="en-US" b="1" dirty="0"/>
              <a:t>Ethical Responsibility:</a:t>
            </a:r>
            <a:r>
              <a:rPr lang="en-US" dirty="0"/>
              <a:t> Pharmacists uphold the highest standards of integrity and professionalism. Our practice is guided by ethical principles, ensuring that patients’ safety, privacy, and well-being remain our top priorities. We advocate for responsible use of medications and strive to minimize the risk of harm</a:t>
            </a:r>
            <a:r>
              <a:rPr lang="en-US" dirty="0" smtClean="0"/>
              <a:t>.</a:t>
            </a:r>
          </a:p>
          <a:p>
            <a:pPr lvl="0"/>
            <a:endParaRPr lang="en-US" dirty="0"/>
          </a:p>
          <a:p>
            <a:pPr lvl="0"/>
            <a:r>
              <a:rPr lang="en-US" b="1" dirty="0"/>
              <a:t>Innovation and Research:</a:t>
            </a:r>
            <a:r>
              <a:rPr lang="en-US" dirty="0"/>
              <a:t> The field of pharmacy is dynamic and ever-changing. We believe in the importance of innovation in medication therapy management, drug development, and patient care practices. Pharmacists contribute to advancing healthcare by engaging in research and staying at the forefront of pharmaceutical sciences</a:t>
            </a:r>
            <a:r>
              <a:rPr lang="en-US" dirty="0" smtClean="0"/>
              <a:t>.</a:t>
            </a:r>
          </a:p>
          <a:p>
            <a:pPr lvl="0"/>
            <a:endParaRPr lang="en-US" dirty="0"/>
          </a:p>
          <a:p>
            <a:pPr lvl="0"/>
            <a:r>
              <a:rPr lang="en-US" b="1" dirty="0"/>
              <a:t>Lifelong Learning:</a:t>
            </a:r>
            <a:r>
              <a:rPr lang="en-US" dirty="0"/>
              <a:t> Continuous education and self-improvement are vital to providing the best possible care. As healthcare landscapes evolve, we remain dedicated to learning, adapting, and applying new knowledge to meet the needs of patients and society.</a:t>
            </a:r>
          </a:p>
          <a:p>
            <a:r>
              <a:rPr lang="en-US" dirty="0"/>
              <a:t>By embodying these principles, our goal is to cultivate a new generation of pharmacy professionals who are equipped not only with the technical expertise but also with the compassion and commitment to making a meaningful difference in the lives of those they serve.</a:t>
            </a:r>
          </a:p>
        </p:txBody>
      </p:sp>
    </p:spTree>
    <p:extLst>
      <p:ext uri="{BB962C8B-B14F-4D97-AF65-F5344CB8AC3E}">
        <p14:creationId xmlns:p14="http://schemas.microsoft.com/office/powerpoint/2010/main" val="175428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extBox 8"/>
          <p:cNvSpPr txBox="1"/>
          <p:nvPr/>
        </p:nvSpPr>
        <p:spPr>
          <a:xfrm>
            <a:off x="1880506" y="7284085"/>
            <a:ext cx="1162343" cy="304165"/>
          </a:xfrm>
          <a:prstGeom prst="rect">
            <a:avLst/>
          </a:prstGeom>
        </p:spPr>
        <p:txBody>
          <a:bodyPr lIns="0" tIns="0" rIns="0" bIns="0" rtlCol="0" anchor="t">
            <a:spAutoFit/>
          </a:bodyPr>
          <a:lstStyle/>
          <a:p>
            <a:pPr marL="0" lvl="1" indent="0" algn="ctr">
              <a:lnSpc>
                <a:spcPts val="2750"/>
              </a:lnSpc>
              <a:spcBef>
                <a:spcPct val="0"/>
              </a:spcBef>
            </a:pPr>
            <a:r>
              <a:rPr lang="en-US" sz="1100" spc="110" dirty="0">
                <a:solidFill>
                  <a:srgbClr val="00BF63"/>
                </a:solidFill>
                <a:latin typeface="Glacial Indifference"/>
                <a:ea typeface="Glacial Indifference"/>
                <a:cs typeface="Glacial Indifference"/>
                <a:sym typeface="Glacial Indifference"/>
              </a:rPr>
              <a:t>5</a:t>
            </a:r>
          </a:p>
        </p:txBody>
      </p:sp>
      <p:sp>
        <p:nvSpPr>
          <p:cNvPr id="2" name="Rectangle 1"/>
          <p:cNvSpPr/>
          <p:nvPr/>
        </p:nvSpPr>
        <p:spPr>
          <a:xfrm>
            <a:off x="12700" y="131098"/>
            <a:ext cx="4495799" cy="6463308"/>
          </a:xfrm>
          <a:prstGeom prst="rect">
            <a:avLst/>
          </a:prstGeom>
        </p:spPr>
        <p:txBody>
          <a:bodyPr wrap="square">
            <a:spAutoFit/>
          </a:bodyPr>
          <a:lstStyle/>
          <a:p>
            <a:r>
              <a:rPr lang="en-US" b="1" dirty="0"/>
              <a:t>APPLICATION PROCEDURE:</a:t>
            </a:r>
            <a:endParaRPr lang="en-US" dirty="0"/>
          </a:p>
          <a:p>
            <a:r>
              <a:rPr lang="en-US" dirty="0"/>
              <a:t>60 candidates shall be admitted to the course every year</a:t>
            </a:r>
            <a:r>
              <a:rPr lang="en-US" dirty="0" smtClean="0"/>
              <a:t>.</a:t>
            </a:r>
          </a:p>
          <a:p>
            <a:endParaRPr lang="en-US" dirty="0"/>
          </a:p>
          <a:p>
            <a:r>
              <a:rPr lang="en-US" b="1" dirty="0"/>
              <a:t>ELIGIBILITY:</a:t>
            </a:r>
            <a:endParaRPr lang="en-US" dirty="0"/>
          </a:p>
          <a:p>
            <a:r>
              <a:rPr lang="en-US" dirty="0"/>
              <a:t>Class XII Science Passed</a:t>
            </a:r>
          </a:p>
          <a:p>
            <a:r>
              <a:rPr lang="en-US" dirty="0"/>
              <a:t> </a:t>
            </a:r>
          </a:p>
          <a:p>
            <a:r>
              <a:rPr lang="en-US" dirty="0"/>
              <a:t>SUBJECTS OFFERED</a:t>
            </a:r>
            <a:r>
              <a:rPr lang="en-US" dirty="0" smtClean="0"/>
              <a:t>:</a:t>
            </a:r>
          </a:p>
          <a:p>
            <a:endParaRPr lang="en-US" dirty="0"/>
          </a:p>
          <a:p>
            <a:r>
              <a:rPr lang="en-US" dirty="0"/>
              <a:t>1</a:t>
            </a:r>
            <a:r>
              <a:rPr lang="en-US" baseline="30000" dirty="0"/>
              <a:t>st</a:t>
            </a:r>
            <a:r>
              <a:rPr lang="en-US" dirty="0"/>
              <a:t> Year</a:t>
            </a:r>
          </a:p>
          <a:p>
            <a:pPr marL="285750" lvl="0" indent="-285750">
              <a:buFont typeface="Arial" pitchFamily="34" charset="0"/>
              <a:buChar char="•"/>
            </a:pPr>
            <a:r>
              <a:rPr lang="en-US" dirty="0"/>
              <a:t>Pharmaceutics</a:t>
            </a:r>
          </a:p>
          <a:p>
            <a:pPr marL="285750" lvl="0" indent="-285750">
              <a:buFont typeface="Arial" pitchFamily="34" charset="0"/>
              <a:buChar char="•"/>
            </a:pPr>
            <a:r>
              <a:rPr lang="en-US" dirty="0"/>
              <a:t>Pharmaceutical Chemistry</a:t>
            </a:r>
          </a:p>
          <a:p>
            <a:pPr marL="285750" lvl="0" indent="-285750">
              <a:buFont typeface="Arial" pitchFamily="34" charset="0"/>
              <a:buChar char="•"/>
            </a:pPr>
            <a:r>
              <a:rPr lang="en-US" dirty="0" err="1"/>
              <a:t>Pharmacognosy</a:t>
            </a:r>
            <a:endParaRPr lang="en-US" dirty="0"/>
          </a:p>
          <a:p>
            <a:pPr marL="285750" lvl="0" indent="-285750">
              <a:buFont typeface="Arial" pitchFamily="34" charset="0"/>
              <a:buChar char="•"/>
            </a:pPr>
            <a:r>
              <a:rPr lang="en-US" dirty="0"/>
              <a:t>Human Anatomy and Physiology</a:t>
            </a:r>
          </a:p>
          <a:p>
            <a:pPr marL="285750" lvl="0" indent="-285750">
              <a:buFont typeface="Arial" pitchFamily="34" charset="0"/>
              <a:buChar char="•"/>
            </a:pPr>
            <a:r>
              <a:rPr lang="en-US" dirty="0"/>
              <a:t>Social Pharmacy </a:t>
            </a:r>
            <a:endParaRPr lang="en-US" dirty="0" smtClean="0"/>
          </a:p>
          <a:p>
            <a:pPr lvl="0"/>
            <a:endParaRPr lang="en-US" dirty="0"/>
          </a:p>
          <a:p>
            <a:r>
              <a:rPr lang="en-US" dirty="0"/>
              <a:t>2</a:t>
            </a:r>
            <a:r>
              <a:rPr lang="en-US" baseline="30000" dirty="0"/>
              <a:t>Nd</a:t>
            </a:r>
            <a:r>
              <a:rPr lang="en-US" dirty="0"/>
              <a:t> Year:</a:t>
            </a:r>
          </a:p>
          <a:p>
            <a:pPr marL="285750" lvl="0" indent="-285750">
              <a:buFont typeface="Arial" pitchFamily="34" charset="0"/>
              <a:buChar char="•"/>
            </a:pPr>
            <a:r>
              <a:rPr lang="en-US" dirty="0"/>
              <a:t>Pharmacology</a:t>
            </a:r>
          </a:p>
          <a:p>
            <a:pPr marL="285750" lvl="0" indent="-285750">
              <a:buFont typeface="Arial" pitchFamily="34" charset="0"/>
              <a:buChar char="•"/>
            </a:pPr>
            <a:r>
              <a:rPr lang="en-US" dirty="0"/>
              <a:t>Community Pharmacy &amp; Management</a:t>
            </a:r>
          </a:p>
          <a:p>
            <a:pPr marL="285750" lvl="0" indent="-285750">
              <a:buFont typeface="Arial" pitchFamily="34" charset="0"/>
              <a:buChar char="•"/>
            </a:pPr>
            <a:r>
              <a:rPr lang="en-US" dirty="0"/>
              <a:t>Biochemistry and Clinical Pathology</a:t>
            </a:r>
          </a:p>
          <a:p>
            <a:pPr marL="285750" lvl="0" indent="-285750">
              <a:buFont typeface="Arial" pitchFamily="34" charset="0"/>
              <a:buChar char="•"/>
            </a:pPr>
            <a:r>
              <a:rPr lang="en-US" dirty="0" err="1"/>
              <a:t>Pharmacotherapeutics</a:t>
            </a:r>
            <a:endParaRPr lang="en-US" dirty="0"/>
          </a:p>
          <a:p>
            <a:pPr marL="285750" lvl="0" indent="-285750">
              <a:buFont typeface="Arial" pitchFamily="34" charset="0"/>
              <a:buChar char="•"/>
            </a:pPr>
            <a:r>
              <a:rPr lang="en-US" dirty="0"/>
              <a:t>Hospital and Clinical Pharmacy</a:t>
            </a:r>
          </a:p>
          <a:p>
            <a:pPr marL="285750" indent="-285750">
              <a:buFont typeface="Arial" pitchFamily="34" charset="0"/>
              <a:buChar char="•"/>
            </a:pPr>
            <a:r>
              <a:rPr lang="en-US" dirty="0"/>
              <a:t>Pharmacy Law &amp; Ethics</a:t>
            </a:r>
          </a:p>
        </p:txBody>
      </p:sp>
    </p:spTree>
    <p:extLst>
      <p:ext uri="{BB962C8B-B14F-4D97-AF65-F5344CB8AC3E}">
        <p14:creationId xmlns:p14="http://schemas.microsoft.com/office/powerpoint/2010/main" val="1367586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1E2"/>
        </a:solidFill>
        <a:effectLst/>
      </p:bgPr>
    </p:bg>
    <p:spTree>
      <p:nvGrpSpPr>
        <p:cNvPr id="1" name=""/>
        <p:cNvGrpSpPr/>
        <p:nvPr/>
      </p:nvGrpSpPr>
      <p:grpSpPr>
        <a:xfrm>
          <a:off x="0" y="0"/>
          <a:ext cx="0" cy="0"/>
          <a:chOff x="0" y="0"/>
          <a:chExt cx="0" cy="0"/>
        </a:xfrm>
      </p:grpSpPr>
      <p:grpSp>
        <p:nvGrpSpPr>
          <p:cNvPr id="2" name="Group 2"/>
          <p:cNvGrpSpPr/>
          <p:nvPr/>
        </p:nvGrpSpPr>
        <p:grpSpPr>
          <a:xfrm>
            <a:off x="145923" y="1685933"/>
            <a:ext cx="2203724" cy="2240578"/>
            <a:chOff x="0" y="0"/>
            <a:chExt cx="2938298" cy="2987437"/>
          </a:xfrm>
        </p:grpSpPr>
        <p:pic>
          <p:nvPicPr>
            <p:cNvPr id="3" name="Picture 3"/>
            <p:cNvPicPr>
              <a:picLocks noChangeAspect="1"/>
            </p:cNvPicPr>
            <p:nvPr/>
          </p:nvPicPr>
          <p:blipFill>
            <a:blip r:embed="rId2"/>
            <a:srcRect l="4633" r="4633"/>
            <a:stretch>
              <a:fillRect/>
            </a:stretch>
          </p:blipFill>
          <p:spPr>
            <a:xfrm>
              <a:off x="0" y="0"/>
              <a:ext cx="2938298" cy="2987437"/>
            </a:xfrm>
            <a:prstGeom prst="rect">
              <a:avLst/>
            </a:prstGeom>
          </p:spPr>
        </p:pic>
      </p:grpSp>
      <p:sp>
        <p:nvSpPr>
          <p:cNvPr id="4" name="TextBox 4"/>
          <p:cNvSpPr txBox="1"/>
          <p:nvPr/>
        </p:nvSpPr>
        <p:spPr>
          <a:xfrm>
            <a:off x="2444332" y="1518801"/>
            <a:ext cx="2779519" cy="5935953"/>
          </a:xfrm>
          <a:prstGeom prst="rect">
            <a:avLst/>
          </a:prstGeom>
        </p:spPr>
        <p:txBody>
          <a:bodyPr lIns="0" tIns="0" rIns="0" bIns="0" rtlCol="0" anchor="t">
            <a:spAutoFit/>
          </a:bodyPr>
          <a:lstStyle/>
          <a:p>
            <a:pPr algn="ctr">
              <a:lnSpc>
                <a:spcPts val="1781"/>
              </a:lnSpc>
            </a:pPr>
            <a:r>
              <a:rPr lang="en-US" sz="1099" dirty="0">
                <a:solidFill>
                  <a:srgbClr val="212121"/>
                </a:solidFill>
                <a:latin typeface="Glacial Indifference"/>
                <a:ea typeface="Glacial Indifference"/>
                <a:cs typeface="Glacial Indifference"/>
                <a:sym typeface="Glacial Indifference"/>
              </a:rPr>
              <a:t>D</a:t>
            </a:r>
            <a:r>
              <a:rPr lang="en-US" sz="1099" u="none" dirty="0">
                <a:solidFill>
                  <a:srgbClr val="212121"/>
                </a:solidFill>
                <a:latin typeface="Glacial Indifference"/>
                <a:ea typeface="Glacial Indifference"/>
                <a:cs typeface="Glacial Indifference"/>
                <a:sym typeface="Glacial Indifference"/>
              </a:rPr>
              <a:t>IRECTOR'S MESSAGE</a:t>
            </a:r>
          </a:p>
          <a:p>
            <a:pPr algn="ctr">
              <a:lnSpc>
                <a:spcPts val="1781"/>
              </a:lnSpc>
            </a:pPr>
            <a:r>
              <a:rPr lang="en-US" sz="1099" u="none" dirty="0">
                <a:solidFill>
                  <a:srgbClr val="212121"/>
                </a:solidFill>
                <a:latin typeface="Glacial Indifference"/>
                <a:ea typeface="Glacial Indifference"/>
                <a:cs typeface="Glacial Indifference"/>
                <a:sym typeface="Glacial Indifference"/>
              </a:rPr>
              <a:t>"Welcome to </a:t>
            </a:r>
            <a:r>
              <a:rPr lang="en-US" sz="1099" u="none" dirty="0" err="1">
                <a:solidFill>
                  <a:srgbClr val="212121"/>
                </a:solidFill>
                <a:latin typeface="Glacial Indifference"/>
                <a:ea typeface="Glacial Indifference"/>
                <a:cs typeface="Glacial Indifference"/>
                <a:sym typeface="Glacial Indifference"/>
              </a:rPr>
              <a:t>Blessino</a:t>
            </a:r>
            <a:r>
              <a:rPr lang="en-US" sz="1099" u="none" dirty="0">
                <a:solidFill>
                  <a:srgbClr val="212121"/>
                </a:solidFill>
                <a:latin typeface="Glacial Indifference"/>
                <a:ea typeface="Glacial Indifference"/>
                <a:cs typeface="Glacial Indifference"/>
                <a:sym typeface="Glacial Indifference"/>
              </a:rPr>
              <a:t> Pharmacy Institute, where we are dedicated to shaping the future of pharmacy professionals. Our institution is committed to providing high-quality education, innovative research opportunities, and a supportive learning environment.</a:t>
            </a:r>
          </a:p>
          <a:p>
            <a:pPr algn="ctr">
              <a:lnSpc>
                <a:spcPts val="1781"/>
              </a:lnSpc>
            </a:pPr>
            <a:endParaRPr lang="en-US" sz="1099" u="none" dirty="0">
              <a:solidFill>
                <a:srgbClr val="212121"/>
              </a:solidFill>
              <a:latin typeface="Glacial Indifference"/>
              <a:ea typeface="Glacial Indifference"/>
              <a:cs typeface="Glacial Indifference"/>
              <a:sym typeface="Glacial Indifference"/>
            </a:endParaRPr>
          </a:p>
          <a:p>
            <a:pPr algn="ctr">
              <a:lnSpc>
                <a:spcPts val="1781"/>
              </a:lnSpc>
            </a:pPr>
            <a:r>
              <a:rPr lang="en-US" sz="1099" u="none" dirty="0">
                <a:solidFill>
                  <a:srgbClr val="212121"/>
                </a:solidFill>
                <a:latin typeface="Glacial Indifference"/>
                <a:ea typeface="Glacial Indifference"/>
                <a:cs typeface="Glacial Indifference"/>
                <a:sym typeface="Glacial Indifference"/>
              </a:rPr>
              <a:t>Our Mission</a:t>
            </a:r>
          </a:p>
          <a:p>
            <a:pPr algn="ctr">
              <a:lnSpc>
                <a:spcPts val="1781"/>
              </a:lnSpc>
            </a:pPr>
            <a:r>
              <a:rPr lang="en-US" sz="1099" u="none" dirty="0">
                <a:solidFill>
                  <a:srgbClr val="212121"/>
                </a:solidFill>
                <a:latin typeface="Glacial Indifference"/>
                <a:ea typeface="Glacial Indifference"/>
                <a:cs typeface="Glacial Indifference"/>
                <a:sym typeface="Glacial Indifference"/>
              </a:rPr>
              <a:t>At </a:t>
            </a:r>
            <a:r>
              <a:rPr lang="en-US" sz="1099" u="none" dirty="0" err="1">
                <a:solidFill>
                  <a:srgbClr val="212121"/>
                </a:solidFill>
                <a:latin typeface="Glacial Indifference"/>
                <a:ea typeface="Glacial Indifference"/>
                <a:cs typeface="Glacial Indifference"/>
                <a:sym typeface="Glacial Indifference"/>
              </a:rPr>
              <a:t>Blessino</a:t>
            </a:r>
            <a:r>
              <a:rPr lang="en-US" sz="1099" u="none" dirty="0">
                <a:solidFill>
                  <a:srgbClr val="212121"/>
                </a:solidFill>
                <a:latin typeface="Glacial Indifference"/>
                <a:ea typeface="Glacial Indifference"/>
                <a:cs typeface="Glacial Indifference"/>
                <a:sym typeface="Glacial Indifference"/>
              </a:rPr>
              <a:t> Pharmacy Institute, our mission is to empower students with the knowledge, skills, and values necessary to excel in the dynamic field of pharmacy. We strive to foster a culture of excellence, innovation, and community engagement.</a:t>
            </a:r>
          </a:p>
          <a:p>
            <a:pPr algn="ctr">
              <a:lnSpc>
                <a:spcPts val="1781"/>
              </a:lnSpc>
            </a:pPr>
            <a:endParaRPr lang="en-US" sz="1099" u="none" dirty="0">
              <a:solidFill>
                <a:srgbClr val="212121"/>
              </a:solidFill>
              <a:latin typeface="Glacial Indifference"/>
              <a:ea typeface="Glacial Indifference"/>
              <a:cs typeface="Glacial Indifference"/>
              <a:sym typeface="Glacial Indifference"/>
            </a:endParaRPr>
          </a:p>
          <a:p>
            <a:pPr algn="ctr">
              <a:lnSpc>
                <a:spcPts val="1781"/>
              </a:lnSpc>
            </a:pPr>
            <a:r>
              <a:rPr lang="en-US" sz="1099" u="none" dirty="0">
                <a:solidFill>
                  <a:srgbClr val="212121"/>
                </a:solidFill>
                <a:latin typeface="Glacial Indifference"/>
                <a:ea typeface="Glacial Indifference"/>
                <a:cs typeface="Glacial Indifference"/>
                <a:sym typeface="Glacial Indifference"/>
              </a:rPr>
              <a:t>Our Commitment</a:t>
            </a:r>
          </a:p>
          <a:p>
            <a:pPr algn="ctr">
              <a:lnSpc>
                <a:spcPts val="1781"/>
              </a:lnSpc>
            </a:pPr>
            <a:r>
              <a:rPr lang="en-US" sz="1099" u="none" dirty="0">
                <a:solidFill>
                  <a:srgbClr val="212121"/>
                </a:solidFill>
                <a:latin typeface="Glacial Indifference"/>
                <a:ea typeface="Glacial Indifference"/>
                <a:cs typeface="Glacial Indifference"/>
                <a:sym typeface="Glacial Indifference"/>
              </a:rPr>
              <a:t>We are committed to:</a:t>
            </a:r>
          </a:p>
          <a:p>
            <a:pPr algn="ctr">
              <a:lnSpc>
                <a:spcPts val="1781"/>
              </a:lnSpc>
            </a:pPr>
            <a:r>
              <a:rPr lang="en-US" sz="1099" u="none" dirty="0">
                <a:solidFill>
                  <a:srgbClr val="212121"/>
                </a:solidFill>
                <a:latin typeface="Glacial Indifference"/>
                <a:ea typeface="Glacial Indifference"/>
                <a:cs typeface="Glacial Indifference"/>
                <a:sym typeface="Glacial Indifference"/>
              </a:rPr>
              <a:t>- Providing cutting-edge education and training</a:t>
            </a:r>
          </a:p>
          <a:p>
            <a:pPr algn="ctr">
              <a:lnSpc>
                <a:spcPts val="1781"/>
              </a:lnSpc>
            </a:pPr>
            <a:r>
              <a:rPr lang="en-US" sz="1099" u="none" dirty="0">
                <a:solidFill>
                  <a:srgbClr val="212121"/>
                </a:solidFill>
                <a:latin typeface="Glacial Indifference"/>
                <a:ea typeface="Glacial Indifference"/>
                <a:cs typeface="Glacial Indifference"/>
                <a:sym typeface="Glacial Indifference"/>
              </a:rPr>
              <a:t>- Encouraging research and innovation</a:t>
            </a:r>
          </a:p>
          <a:p>
            <a:pPr algn="ctr">
              <a:lnSpc>
                <a:spcPts val="1781"/>
              </a:lnSpc>
            </a:pPr>
            <a:r>
              <a:rPr lang="en-US" sz="1099" u="none" dirty="0">
                <a:solidFill>
                  <a:srgbClr val="212121"/>
                </a:solidFill>
                <a:latin typeface="Glacial Indifference"/>
                <a:ea typeface="Glacial Indifference"/>
                <a:cs typeface="Glacial Indifference"/>
                <a:sym typeface="Glacial Indifference"/>
              </a:rPr>
              <a:t>- Fostering a supportive and inclusive community</a:t>
            </a:r>
          </a:p>
          <a:p>
            <a:pPr algn="ctr">
              <a:lnSpc>
                <a:spcPts val="1781"/>
              </a:lnSpc>
            </a:pPr>
            <a:r>
              <a:rPr lang="en-US" sz="1099" u="none" dirty="0">
                <a:solidFill>
                  <a:srgbClr val="212121"/>
                </a:solidFill>
                <a:latin typeface="Glacial Indifference"/>
                <a:ea typeface="Glacial Indifference"/>
                <a:cs typeface="Glacial Indifference"/>
                <a:sym typeface="Glacial Indifference"/>
              </a:rPr>
              <a:t>- Preparing students for successful careers in pharmacy</a:t>
            </a:r>
          </a:p>
          <a:p>
            <a:pPr algn="l">
              <a:lnSpc>
                <a:spcPts val="1321"/>
              </a:lnSpc>
            </a:pPr>
            <a:endParaRPr lang="en-US" sz="1099" u="none" dirty="0">
              <a:solidFill>
                <a:srgbClr val="212121"/>
              </a:solidFill>
              <a:latin typeface="Glacial Indifference"/>
              <a:ea typeface="Glacial Indifference"/>
              <a:cs typeface="Glacial Indifference"/>
              <a:sym typeface="Glacial Indifference"/>
            </a:endParaRPr>
          </a:p>
          <a:p>
            <a:pPr marL="0" lvl="1" indent="0" algn="l">
              <a:lnSpc>
                <a:spcPts val="1321"/>
              </a:lnSpc>
            </a:pPr>
            <a:endParaRPr lang="en-US" sz="1099" u="none" dirty="0">
              <a:solidFill>
                <a:srgbClr val="212121"/>
              </a:solidFill>
              <a:latin typeface="Glacial Indifference"/>
              <a:ea typeface="Glacial Indifference"/>
              <a:cs typeface="Glacial Indifference"/>
              <a:sym typeface="Glacial Indifference"/>
            </a:endParaRPr>
          </a:p>
        </p:txBody>
      </p:sp>
      <p:sp>
        <p:nvSpPr>
          <p:cNvPr id="5" name="AutoShape 5"/>
          <p:cNvSpPr/>
          <p:nvPr/>
        </p:nvSpPr>
        <p:spPr>
          <a:xfrm>
            <a:off x="2719644" y="2621546"/>
            <a:ext cx="304375" cy="0"/>
          </a:xfrm>
          <a:prstGeom prst="line">
            <a:avLst/>
          </a:prstGeom>
          <a:ln w="9525" cap="rnd">
            <a:solidFill>
              <a:srgbClr val="F2BDFF"/>
            </a:solidFill>
            <a:prstDash val="solid"/>
            <a:headEnd type="none" w="sm" len="sm"/>
            <a:tailEnd type="none" w="sm" len="sm"/>
          </a:ln>
        </p:spPr>
      </p:sp>
      <p:sp>
        <p:nvSpPr>
          <p:cNvPr id="6" name="TextBox 6"/>
          <p:cNvSpPr txBox="1"/>
          <p:nvPr/>
        </p:nvSpPr>
        <p:spPr>
          <a:xfrm>
            <a:off x="0" y="264075"/>
            <a:ext cx="5328000" cy="940296"/>
          </a:xfrm>
          <a:prstGeom prst="rect">
            <a:avLst/>
          </a:prstGeom>
        </p:spPr>
        <p:txBody>
          <a:bodyPr lIns="0" tIns="0" rIns="0" bIns="0" rtlCol="0" anchor="t">
            <a:spAutoFit/>
          </a:bodyPr>
          <a:lstStyle/>
          <a:p>
            <a:pPr marL="0" lvl="1" indent="0" algn="ctr">
              <a:lnSpc>
                <a:spcPts val="3823"/>
              </a:lnSpc>
              <a:spcBef>
                <a:spcPct val="0"/>
              </a:spcBef>
            </a:pPr>
            <a:r>
              <a:rPr lang="en-US" sz="2919" u="none">
                <a:solidFill>
                  <a:srgbClr val="00BF63"/>
                </a:solidFill>
                <a:latin typeface="Ansam"/>
                <a:ea typeface="Ansam"/>
                <a:cs typeface="Ansam"/>
                <a:sym typeface="Ansam"/>
              </a:rPr>
              <a:t>WHY CHOOSE BLESSINO PHARMACY INSTITUTE?</a:t>
            </a:r>
          </a:p>
        </p:txBody>
      </p:sp>
      <p:sp>
        <p:nvSpPr>
          <p:cNvPr id="7" name="TextBox 7"/>
          <p:cNvSpPr txBox="1"/>
          <p:nvPr/>
        </p:nvSpPr>
        <p:spPr>
          <a:xfrm>
            <a:off x="274090" y="4068226"/>
            <a:ext cx="2075556" cy="594360"/>
          </a:xfrm>
          <a:prstGeom prst="rect">
            <a:avLst/>
          </a:prstGeom>
        </p:spPr>
        <p:txBody>
          <a:bodyPr lIns="0" tIns="0" rIns="0" bIns="0" rtlCol="0" anchor="t">
            <a:spAutoFit/>
          </a:bodyPr>
          <a:lstStyle/>
          <a:p>
            <a:pPr algn="ctr">
              <a:lnSpc>
                <a:spcPts val="1619"/>
              </a:lnSpc>
            </a:pPr>
            <a:r>
              <a:rPr lang="en-US" sz="999" b="1">
                <a:solidFill>
                  <a:srgbClr val="00BF63"/>
                </a:solidFill>
                <a:latin typeface="Glacial Indifference Bold"/>
                <a:ea typeface="Glacial Indifference Bold"/>
                <a:cs typeface="Glacial Indifference Bold"/>
                <a:sym typeface="Glacial Indifference Bold"/>
              </a:rPr>
              <a:t>Dr. VANNEIHTHANGA</a:t>
            </a:r>
          </a:p>
          <a:p>
            <a:pPr algn="ctr">
              <a:lnSpc>
                <a:spcPts val="1619"/>
              </a:lnSpc>
            </a:pPr>
            <a:r>
              <a:rPr lang="en-US" sz="999" b="1">
                <a:solidFill>
                  <a:srgbClr val="00BF63"/>
                </a:solidFill>
                <a:latin typeface="Glacial Indifference Bold"/>
                <a:ea typeface="Glacial Indifference Bold"/>
                <a:cs typeface="Glacial Indifference Bold"/>
                <a:sym typeface="Glacial Indifference Bold"/>
              </a:rPr>
              <a:t>Director</a:t>
            </a:r>
          </a:p>
          <a:p>
            <a:pPr marL="0" lvl="1" indent="0" algn="ctr">
              <a:lnSpc>
                <a:spcPts val="1619"/>
              </a:lnSpc>
              <a:spcBef>
                <a:spcPct val="0"/>
              </a:spcBef>
            </a:pPr>
            <a:r>
              <a:rPr lang="en-US" sz="999" b="1">
                <a:solidFill>
                  <a:srgbClr val="00BF63"/>
                </a:solidFill>
                <a:latin typeface="Glacial Indifference Bold"/>
                <a:ea typeface="Glacial Indifference Bold"/>
                <a:cs typeface="Glacial Indifference Bold"/>
                <a:sym typeface="Glacial Indifference Bold"/>
              </a:rPr>
              <a:t>Blessino Welfare Society</a:t>
            </a:r>
          </a:p>
        </p:txBody>
      </p:sp>
      <p:sp>
        <p:nvSpPr>
          <p:cNvPr id="8" name="TextBox 8"/>
          <p:cNvSpPr txBox="1"/>
          <p:nvPr/>
        </p:nvSpPr>
        <p:spPr>
          <a:xfrm>
            <a:off x="2082828" y="7284084"/>
            <a:ext cx="1162343" cy="304166"/>
          </a:xfrm>
          <a:prstGeom prst="rect">
            <a:avLst/>
          </a:prstGeom>
        </p:spPr>
        <p:txBody>
          <a:bodyPr lIns="0" tIns="0" rIns="0" bIns="0" rtlCol="0" anchor="t">
            <a:spAutoFit/>
          </a:bodyPr>
          <a:lstStyle/>
          <a:p>
            <a:pPr marL="0" lvl="1" indent="0" algn="ctr">
              <a:lnSpc>
                <a:spcPts val="2749"/>
              </a:lnSpc>
              <a:spcBef>
                <a:spcPct val="0"/>
              </a:spcBef>
            </a:pPr>
            <a:r>
              <a:rPr lang="en-US" sz="1099" spc="109" dirty="0">
                <a:solidFill>
                  <a:srgbClr val="00BF63"/>
                </a:solidFill>
                <a:latin typeface="Glacial Indifference"/>
                <a:ea typeface="Glacial Indifference"/>
                <a:cs typeface="Glacial Indifference"/>
                <a:sym typeface="Glacial Indifference"/>
              </a:rPr>
              <a:t>6</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1E2"/>
        </a:solidFill>
        <a:effectLst/>
      </p:bgPr>
    </p:bg>
    <p:spTree>
      <p:nvGrpSpPr>
        <p:cNvPr id="1" name=""/>
        <p:cNvGrpSpPr/>
        <p:nvPr/>
      </p:nvGrpSpPr>
      <p:grpSpPr>
        <a:xfrm>
          <a:off x="0" y="0"/>
          <a:ext cx="0" cy="0"/>
          <a:chOff x="0" y="0"/>
          <a:chExt cx="0" cy="0"/>
        </a:xfrm>
      </p:grpSpPr>
      <p:grpSp>
        <p:nvGrpSpPr>
          <p:cNvPr id="2" name="Group 2"/>
          <p:cNvGrpSpPr/>
          <p:nvPr/>
        </p:nvGrpSpPr>
        <p:grpSpPr>
          <a:xfrm>
            <a:off x="532800" y="1179425"/>
            <a:ext cx="4262400" cy="1953562"/>
            <a:chOff x="0" y="0"/>
            <a:chExt cx="5683200" cy="2604749"/>
          </a:xfrm>
        </p:grpSpPr>
        <p:pic>
          <p:nvPicPr>
            <p:cNvPr id="3" name="Picture 3"/>
            <p:cNvPicPr>
              <a:picLocks noChangeAspect="1"/>
            </p:cNvPicPr>
            <p:nvPr/>
          </p:nvPicPr>
          <p:blipFill>
            <a:blip r:embed="rId2"/>
            <a:srcRect t="19445" b="19445"/>
            <a:stretch>
              <a:fillRect/>
            </a:stretch>
          </p:blipFill>
          <p:spPr>
            <a:xfrm>
              <a:off x="0" y="0"/>
              <a:ext cx="5683200" cy="2604749"/>
            </a:xfrm>
            <a:prstGeom prst="rect">
              <a:avLst/>
            </a:prstGeom>
          </p:spPr>
        </p:pic>
      </p:grpSp>
      <p:sp>
        <p:nvSpPr>
          <p:cNvPr id="4" name="AutoShape 4"/>
          <p:cNvSpPr/>
          <p:nvPr/>
        </p:nvSpPr>
        <p:spPr>
          <a:xfrm>
            <a:off x="532800" y="782659"/>
            <a:ext cx="984671" cy="0"/>
          </a:xfrm>
          <a:prstGeom prst="line">
            <a:avLst/>
          </a:prstGeom>
          <a:ln w="9525" cap="rnd">
            <a:solidFill>
              <a:srgbClr val="F2BDFF"/>
            </a:solidFill>
            <a:prstDash val="solid"/>
            <a:headEnd type="none" w="sm" len="sm"/>
            <a:tailEnd type="none" w="sm" len="sm"/>
          </a:ln>
        </p:spPr>
      </p:sp>
      <p:sp>
        <p:nvSpPr>
          <p:cNvPr id="5" name="TextBox 5"/>
          <p:cNvSpPr txBox="1"/>
          <p:nvPr/>
        </p:nvSpPr>
        <p:spPr>
          <a:xfrm>
            <a:off x="319348" y="3732375"/>
            <a:ext cx="2080629" cy="2163318"/>
          </a:xfrm>
          <a:prstGeom prst="rect">
            <a:avLst/>
          </a:prstGeom>
        </p:spPr>
        <p:txBody>
          <a:bodyPr lIns="0" tIns="0" rIns="0" bIns="0" rtlCol="0" anchor="t">
            <a:spAutoFit/>
          </a:bodyPr>
          <a:lstStyle/>
          <a:p>
            <a:pPr algn="ctr">
              <a:lnSpc>
                <a:spcPts val="1619"/>
              </a:lnSpc>
              <a:spcBef>
                <a:spcPct val="0"/>
              </a:spcBef>
            </a:pPr>
            <a:r>
              <a:rPr lang="en-US" sz="999">
                <a:solidFill>
                  <a:srgbClr val="212121"/>
                </a:solidFill>
                <a:latin typeface="Glacial Indifference"/>
                <a:ea typeface="Glacial Indifference"/>
                <a:cs typeface="Glacial Indifference"/>
                <a:sym typeface="Glacial Indifference"/>
              </a:rPr>
              <a:t>PRINCIPA</a:t>
            </a:r>
            <a:r>
              <a:rPr lang="en-US" sz="999" u="none">
                <a:solidFill>
                  <a:srgbClr val="212121"/>
                </a:solidFill>
                <a:latin typeface="Glacial Indifference"/>
                <a:ea typeface="Glacial Indifference"/>
                <a:cs typeface="Glacial Indifference"/>
                <a:sym typeface="Glacial Indifference"/>
              </a:rPr>
              <a:t>L'S MESSAGE</a:t>
            </a:r>
          </a:p>
          <a:p>
            <a:pPr marL="0" lvl="1" indent="0" algn="just">
              <a:lnSpc>
                <a:spcPts val="1781"/>
              </a:lnSpc>
              <a:spcBef>
                <a:spcPct val="0"/>
              </a:spcBef>
            </a:pPr>
            <a:r>
              <a:rPr lang="en-US" sz="1099" u="none">
                <a:solidFill>
                  <a:srgbClr val="212121"/>
                </a:solidFill>
                <a:latin typeface="Glacial Indifference"/>
                <a:ea typeface="Glacial Indifference"/>
                <a:cs typeface="Glacial Indifference"/>
                <a:sym typeface="Glacial Indifference"/>
              </a:rPr>
              <a:t>"As Principal of Blessino Pharmacy Institute, I am proud to lead an institution that is dedicated to academic excellence, innovation, and student success. Our institute is a vibrant community of learners, educators, and professionals who share a passion for pharmacy and healthcare..” </a:t>
            </a:r>
          </a:p>
        </p:txBody>
      </p:sp>
      <p:sp>
        <p:nvSpPr>
          <p:cNvPr id="6" name="TextBox 6"/>
          <p:cNvSpPr txBox="1"/>
          <p:nvPr/>
        </p:nvSpPr>
        <p:spPr>
          <a:xfrm>
            <a:off x="2887422" y="3580055"/>
            <a:ext cx="2433878" cy="3764255"/>
          </a:xfrm>
          <a:prstGeom prst="rect">
            <a:avLst/>
          </a:prstGeom>
        </p:spPr>
        <p:txBody>
          <a:bodyPr lIns="0" tIns="0" rIns="0" bIns="0" rtlCol="0" anchor="t">
            <a:spAutoFit/>
          </a:bodyPr>
          <a:lstStyle/>
          <a:p>
            <a:pPr algn="l">
              <a:lnSpc>
                <a:spcPts val="1678"/>
              </a:lnSpc>
              <a:spcBef>
                <a:spcPct val="0"/>
              </a:spcBef>
            </a:pPr>
            <a:r>
              <a:rPr lang="en-US" sz="1036" u="none" dirty="0">
                <a:solidFill>
                  <a:srgbClr val="00BF63"/>
                </a:solidFill>
                <a:latin typeface="Glacial Indifference"/>
                <a:ea typeface="Glacial Indifference"/>
                <a:cs typeface="Glacial Indifference"/>
                <a:sym typeface="Glacial Indifference"/>
              </a:rPr>
              <a:t>Academic Excellence</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At </a:t>
            </a:r>
            <a:r>
              <a:rPr lang="en-US" sz="1036" u="none" dirty="0" err="1">
                <a:solidFill>
                  <a:srgbClr val="212121"/>
                </a:solidFill>
                <a:latin typeface="Glacial Indifference"/>
                <a:ea typeface="Glacial Indifference"/>
                <a:cs typeface="Glacial Indifference"/>
                <a:sym typeface="Glacial Indifference"/>
              </a:rPr>
              <a:t>Blessino</a:t>
            </a:r>
            <a:r>
              <a:rPr lang="en-US" sz="1036" u="none" dirty="0">
                <a:solidFill>
                  <a:srgbClr val="212121"/>
                </a:solidFill>
                <a:latin typeface="Glacial Indifference"/>
                <a:ea typeface="Glacial Indifference"/>
                <a:cs typeface="Glacial Indifference"/>
                <a:sym typeface="Glacial Indifference"/>
              </a:rPr>
              <a:t> Pharmacy Institute, we prioritize academic excellence through:</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Rigorous academic programs</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Experienced faculty</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State-of-the-art facilities</a:t>
            </a:r>
          </a:p>
          <a:p>
            <a:pPr algn="l">
              <a:lnSpc>
                <a:spcPts val="1678"/>
              </a:lnSpc>
              <a:spcBef>
                <a:spcPct val="0"/>
              </a:spcBef>
            </a:pPr>
            <a:r>
              <a:rPr lang="en-US" sz="1036" u="none" dirty="0">
                <a:solidFill>
                  <a:srgbClr val="00BF63"/>
                </a:solidFill>
                <a:latin typeface="Glacial Indifference"/>
                <a:ea typeface="Glacial Indifference"/>
                <a:cs typeface="Glacial Indifference"/>
                <a:sym typeface="Glacial Indifference"/>
              </a:rPr>
              <a:t>Student-Centric Approach</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We prioritize student success through:</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Personalized support</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Mentorship</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Opportunities for growth and development</a:t>
            </a:r>
          </a:p>
          <a:p>
            <a:pPr algn="l">
              <a:lnSpc>
                <a:spcPts val="1678"/>
              </a:lnSpc>
              <a:spcBef>
                <a:spcPct val="0"/>
              </a:spcBef>
            </a:pPr>
            <a:r>
              <a:rPr lang="en-US" sz="1036" u="none" dirty="0">
                <a:solidFill>
                  <a:srgbClr val="00BF63"/>
                </a:solidFill>
                <a:latin typeface="Glacial Indifference"/>
                <a:ea typeface="Glacial Indifference"/>
                <a:cs typeface="Glacial Indifference"/>
                <a:sym typeface="Glacial Indifference"/>
              </a:rPr>
              <a:t>Community Engagement</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We believe in fostering strong connections with:</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Healthcare industry partners</a:t>
            </a:r>
          </a:p>
          <a:p>
            <a:pPr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Community organizations</a:t>
            </a:r>
          </a:p>
          <a:p>
            <a:pPr marL="0" lvl="1" indent="0" algn="l">
              <a:lnSpc>
                <a:spcPts val="1678"/>
              </a:lnSpc>
              <a:spcBef>
                <a:spcPct val="0"/>
              </a:spcBef>
            </a:pPr>
            <a:r>
              <a:rPr lang="en-US" sz="1036" u="none" dirty="0">
                <a:solidFill>
                  <a:srgbClr val="212121"/>
                </a:solidFill>
                <a:latin typeface="Glacial Indifference"/>
                <a:ea typeface="Glacial Indifference"/>
                <a:cs typeface="Glacial Indifference"/>
                <a:sym typeface="Glacial Indifference"/>
              </a:rPr>
              <a:t>- Alumni network</a:t>
            </a:r>
          </a:p>
        </p:txBody>
      </p:sp>
      <p:sp>
        <p:nvSpPr>
          <p:cNvPr id="7" name="TextBox 7"/>
          <p:cNvSpPr txBox="1"/>
          <p:nvPr/>
        </p:nvSpPr>
        <p:spPr>
          <a:xfrm>
            <a:off x="1840520" y="239129"/>
            <a:ext cx="2959753" cy="940296"/>
          </a:xfrm>
          <a:prstGeom prst="rect">
            <a:avLst/>
          </a:prstGeom>
        </p:spPr>
        <p:txBody>
          <a:bodyPr lIns="0" tIns="0" rIns="0" bIns="0" rtlCol="0" anchor="t">
            <a:spAutoFit/>
          </a:bodyPr>
          <a:lstStyle/>
          <a:p>
            <a:pPr marL="0" lvl="1" indent="0" algn="r">
              <a:lnSpc>
                <a:spcPts val="3823"/>
              </a:lnSpc>
              <a:spcBef>
                <a:spcPct val="0"/>
              </a:spcBef>
            </a:pPr>
            <a:r>
              <a:rPr lang="en-US" sz="2919" u="none">
                <a:solidFill>
                  <a:srgbClr val="00BF63"/>
                </a:solidFill>
                <a:latin typeface="Ansam"/>
                <a:ea typeface="Ansam"/>
                <a:cs typeface="Ansam"/>
                <a:sym typeface="Ansam"/>
              </a:rPr>
              <a:t>OUR MISSION AND VISION</a:t>
            </a:r>
          </a:p>
        </p:txBody>
      </p:sp>
      <p:sp>
        <p:nvSpPr>
          <p:cNvPr id="8" name="TextBox 8"/>
          <p:cNvSpPr txBox="1"/>
          <p:nvPr/>
        </p:nvSpPr>
        <p:spPr>
          <a:xfrm>
            <a:off x="2184107" y="7284084"/>
            <a:ext cx="1162343" cy="304166"/>
          </a:xfrm>
          <a:prstGeom prst="rect">
            <a:avLst/>
          </a:prstGeom>
        </p:spPr>
        <p:txBody>
          <a:bodyPr lIns="0" tIns="0" rIns="0" bIns="0" rtlCol="0" anchor="t">
            <a:spAutoFit/>
          </a:bodyPr>
          <a:lstStyle/>
          <a:p>
            <a:pPr marL="0" lvl="1" indent="0" algn="ctr">
              <a:lnSpc>
                <a:spcPts val="2749"/>
              </a:lnSpc>
              <a:spcBef>
                <a:spcPct val="0"/>
              </a:spcBef>
            </a:pPr>
            <a:r>
              <a:rPr lang="en-US" sz="1099" spc="109" dirty="0">
                <a:solidFill>
                  <a:srgbClr val="00BF63"/>
                </a:solidFill>
                <a:latin typeface="Glacial Indifference"/>
                <a:ea typeface="Glacial Indifference"/>
                <a:cs typeface="Glacial Indifference"/>
                <a:sym typeface="Glacial Indifference"/>
              </a:rPr>
              <a:t>7</a:t>
            </a:r>
          </a:p>
        </p:txBody>
      </p:sp>
      <p:sp>
        <p:nvSpPr>
          <p:cNvPr id="9" name="TextBox 9"/>
          <p:cNvSpPr txBox="1"/>
          <p:nvPr/>
        </p:nvSpPr>
        <p:spPr>
          <a:xfrm>
            <a:off x="589487" y="3162860"/>
            <a:ext cx="4260313" cy="417195"/>
          </a:xfrm>
          <a:prstGeom prst="rect">
            <a:avLst/>
          </a:prstGeom>
        </p:spPr>
        <p:txBody>
          <a:bodyPr lIns="0" tIns="0" rIns="0" bIns="0" rtlCol="0" anchor="t">
            <a:spAutoFit/>
          </a:bodyPr>
          <a:lstStyle/>
          <a:p>
            <a:pPr marL="0" lvl="1" indent="0" algn="l">
              <a:lnSpc>
                <a:spcPts val="1679"/>
              </a:lnSpc>
            </a:pPr>
            <a:r>
              <a:rPr lang="en-US" sz="1199" u="none" spc="195">
                <a:solidFill>
                  <a:srgbClr val="00BF63"/>
                </a:solidFill>
                <a:latin typeface="Glacial Indifference"/>
                <a:ea typeface="Glacial Indifference"/>
                <a:cs typeface="Glacial Indifference"/>
                <a:sym typeface="Glacial Indifference"/>
              </a:rPr>
              <a:t>WE TRAIN OUR STUDENTS TO REACH THEIR MAXIMUM POTENTIAL.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BDFF"/>
        </a:solidFill>
        <a:effectLst/>
      </p:bgPr>
    </p:bg>
    <p:spTree>
      <p:nvGrpSpPr>
        <p:cNvPr id="1" name=""/>
        <p:cNvGrpSpPr/>
        <p:nvPr/>
      </p:nvGrpSpPr>
      <p:grpSpPr>
        <a:xfrm>
          <a:off x="0" y="0"/>
          <a:ext cx="0" cy="0"/>
          <a:chOff x="0" y="0"/>
          <a:chExt cx="0" cy="0"/>
        </a:xfrm>
      </p:grpSpPr>
      <p:grpSp>
        <p:nvGrpSpPr>
          <p:cNvPr id="2" name="Group 2"/>
          <p:cNvGrpSpPr/>
          <p:nvPr/>
        </p:nvGrpSpPr>
        <p:grpSpPr>
          <a:xfrm>
            <a:off x="343430" y="4320901"/>
            <a:ext cx="4606587" cy="2424735"/>
            <a:chOff x="0" y="0"/>
            <a:chExt cx="6142116" cy="3232980"/>
          </a:xfrm>
        </p:grpSpPr>
        <p:pic>
          <p:nvPicPr>
            <p:cNvPr id="3" name="Picture 3"/>
            <p:cNvPicPr>
              <a:picLocks noChangeAspect="1"/>
            </p:cNvPicPr>
            <p:nvPr/>
          </p:nvPicPr>
          <p:blipFill>
            <a:blip r:embed="rId2"/>
            <a:srcRect t="14909" b="14909"/>
            <a:stretch>
              <a:fillRect/>
            </a:stretch>
          </p:blipFill>
          <p:spPr>
            <a:xfrm>
              <a:off x="0" y="0"/>
              <a:ext cx="6142116" cy="3232980"/>
            </a:xfrm>
            <a:prstGeom prst="rect">
              <a:avLst/>
            </a:prstGeom>
          </p:spPr>
        </p:pic>
      </p:grpSp>
      <p:sp>
        <p:nvSpPr>
          <p:cNvPr id="4" name="AutoShape 4"/>
          <p:cNvSpPr/>
          <p:nvPr/>
        </p:nvSpPr>
        <p:spPr>
          <a:xfrm>
            <a:off x="3440156" y="779303"/>
            <a:ext cx="1355044" cy="0"/>
          </a:xfrm>
          <a:prstGeom prst="line">
            <a:avLst/>
          </a:prstGeom>
          <a:ln w="9525" cap="rnd">
            <a:solidFill>
              <a:srgbClr val="F2BDFF"/>
            </a:solidFill>
            <a:prstDash val="solid"/>
            <a:headEnd type="none" w="sm" len="sm"/>
            <a:tailEnd type="none" w="sm" len="sm"/>
          </a:ln>
        </p:spPr>
      </p:sp>
      <p:sp>
        <p:nvSpPr>
          <p:cNvPr id="5" name="TextBox 5"/>
          <p:cNvSpPr txBox="1"/>
          <p:nvPr/>
        </p:nvSpPr>
        <p:spPr>
          <a:xfrm>
            <a:off x="532800" y="2805799"/>
            <a:ext cx="4262400" cy="594360"/>
          </a:xfrm>
          <a:prstGeom prst="rect">
            <a:avLst/>
          </a:prstGeom>
        </p:spPr>
        <p:txBody>
          <a:bodyPr lIns="0" tIns="0" rIns="0" bIns="0" rtlCol="0" anchor="t">
            <a:spAutoFit/>
          </a:bodyPr>
          <a:lstStyle/>
          <a:p>
            <a:pPr marL="215899" lvl="1" indent="-107950" algn="l">
              <a:lnSpc>
                <a:spcPts val="1619"/>
              </a:lnSpc>
              <a:buFont typeface="Arial"/>
              <a:buChar char="•"/>
            </a:pPr>
            <a:r>
              <a:rPr lang="en-US" sz="999">
                <a:solidFill>
                  <a:srgbClr val="212121"/>
                </a:solidFill>
                <a:latin typeface="Glacial Indifference"/>
                <a:ea typeface="Glacial Indifference"/>
                <a:cs typeface="Glacial Indifference"/>
                <a:sym typeface="Glacial Indifference"/>
              </a:rPr>
              <a:t>2 years course</a:t>
            </a:r>
          </a:p>
          <a:p>
            <a:pPr marL="215899" lvl="1" indent="-107950" algn="l">
              <a:lnSpc>
                <a:spcPts val="1619"/>
              </a:lnSpc>
              <a:buFont typeface="Arial"/>
              <a:buChar char="•"/>
            </a:pPr>
            <a:r>
              <a:rPr lang="en-US" sz="999">
                <a:solidFill>
                  <a:srgbClr val="212121"/>
                </a:solidFill>
                <a:latin typeface="Glacial Indifference"/>
                <a:ea typeface="Glacial Indifference"/>
                <a:cs typeface="Glacial Indifference"/>
                <a:sym typeface="Glacial Indifference"/>
              </a:rPr>
              <a:t>Recognized by Pharmacy Council of India (PCI)</a:t>
            </a:r>
          </a:p>
          <a:p>
            <a:pPr marL="215899" lvl="1" indent="-107950" algn="l">
              <a:lnSpc>
                <a:spcPts val="1619"/>
              </a:lnSpc>
              <a:buFont typeface="Arial"/>
              <a:buChar char="•"/>
            </a:pPr>
            <a:r>
              <a:rPr lang="en-US" sz="999">
                <a:solidFill>
                  <a:srgbClr val="212121"/>
                </a:solidFill>
                <a:latin typeface="Glacial Indifference"/>
                <a:ea typeface="Glacial Indifference"/>
                <a:cs typeface="Glacial Indifference"/>
                <a:sym typeface="Glacial Indifference"/>
              </a:rPr>
              <a:t>Affiliated to Higher &amp; Technical Education, Govt of Mizoram</a:t>
            </a:r>
          </a:p>
        </p:txBody>
      </p:sp>
      <p:sp>
        <p:nvSpPr>
          <p:cNvPr id="6" name="TextBox 6"/>
          <p:cNvSpPr txBox="1"/>
          <p:nvPr/>
        </p:nvSpPr>
        <p:spPr>
          <a:xfrm>
            <a:off x="532800" y="516568"/>
            <a:ext cx="2727968" cy="940296"/>
          </a:xfrm>
          <a:prstGeom prst="rect">
            <a:avLst/>
          </a:prstGeom>
        </p:spPr>
        <p:txBody>
          <a:bodyPr lIns="0" tIns="0" rIns="0" bIns="0" rtlCol="0" anchor="t">
            <a:spAutoFit/>
          </a:bodyPr>
          <a:lstStyle/>
          <a:p>
            <a:pPr marL="0" lvl="1" indent="0" algn="l">
              <a:lnSpc>
                <a:spcPts val="3823"/>
              </a:lnSpc>
              <a:spcBef>
                <a:spcPct val="0"/>
              </a:spcBef>
            </a:pPr>
            <a:r>
              <a:rPr lang="en-US" sz="2919" u="none">
                <a:solidFill>
                  <a:srgbClr val="00BF63"/>
                </a:solidFill>
                <a:latin typeface="Ansam"/>
                <a:ea typeface="Ansam"/>
                <a:cs typeface="Ansam"/>
                <a:sym typeface="Ansam"/>
              </a:rPr>
              <a:t>OUR PROGRAM</a:t>
            </a:r>
          </a:p>
        </p:txBody>
      </p:sp>
      <p:sp>
        <p:nvSpPr>
          <p:cNvPr id="7" name="TextBox 7"/>
          <p:cNvSpPr txBox="1"/>
          <p:nvPr/>
        </p:nvSpPr>
        <p:spPr>
          <a:xfrm>
            <a:off x="532800" y="1834032"/>
            <a:ext cx="3844648" cy="604125"/>
          </a:xfrm>
          <a:prstGeom prst="rect">
            <a:avLst/>
          </a:prstGeom>
        </p:spPr>
        <p:txBody>
          <a:bodyPr lIns="0" tIns="0" rIns="0" bIns="0" rtlCol="0" anchor="t">
            <a:spAutoFit/>
          </a:bodyPr>
          <a:lstStyle/>
          <a:p>
            <a:pPr algn="l">
              <a:lnSpc>
                <a:spcPts val="2401"/>
              </a:lnSpc>
            </a:pPr>
            <a:r>
              <a:rPr lang="en-US" sz="1715" b="1" spc="279">
                <a:solidFill>
                  <a:srgbClr val="212121"/>
                </a:solidFill>
                <a:latin typeface="Glacial Indifference Bold"/>
                <a:ea typeface="Glacial Indifference Bold"/>
                <a:cs typeface="Glacial Indifference Bold"/>
                <a:sym typeface="Glacial Indifference Bold"/>
              </a:rPr>
              <a:t>DIPLOMA IN PHARMACY </a:t>
            </a:r>
          </a:p>
          <a:p>
            <a:pPr marL="0" lvl="1" indent="0" algn="l">
              <a:lnSpc>
                <a:spcPts val="2401"/>
              </a:lnSpc>
            </a:pPr>
            <a:r>
              <a:rPr lang="en-US" sz="1715" b="1" spc="279">
                <a:solidFill>
                  <a:srgbClr val="212121"/>
                </a:solidFill>
                <a:latin typeface="Glacial Indifference Bold"/>
                <a:ea typeface="Glacial Indifference Bold"/>
                <a:cs typeface="Glacial Indifference Bold"/>
                <a:sym typeface="Glacial Indifference Bold"/>
              </a:rPr>
              <a:t>(D.PHARM)</a:t>
            </a:r>
          </a:p>
        </p:txBody>
      </p:sp>
      <p:sp>
        <p:nvSpPr>
          <p:cNvPr id="8" name="TextBox 8"/>
          <p:cNvSpPr txBox="1"/>
          <p:nvPr/>
        </p:nvSpPr>
        <p:spPr>
          <a:xfrm>
            <a:off x="2184107" y="7276355"/>
            <a:ext cx="1162343" cy="304165"/>
          </a:xfrm>
          <a:prstGeom prst="rect">
            <a:avLst/>
          </a:prstGeom>
        </p:spPr>
        <p:txBody>
          <a:bodyPr lIns="0" tIns="0" rIns="0" bIns="0" rtlCol="0" anchor="t">
            <a:spAutoFit/>
          </a:bodyPr>
          <a:lstStyle/>
          <a:p>
            <a:pPr marL="0" lvl="1" indent="0" algn="ctr">
              <a:lnSpc>
                <a:spcPts val="2750"/>
              </a:lnSpc>
              <a:spcBef>
                <a:spcPct val="0"/>
              </a:spcBef>
            </a:pPr>
            <a:r>
              <a:rPr lang="en-US" sz="1100" spc="110" dirty="0">
                <a:solidFill>
                  <a:srgbClr val="00BF63"/>
                </a:solidFill>
                <a:latin typeface="Glacial Indifference"/>
                <a:ea typeface="Glacial Indifference"/>
                <a:cs typeface="Glacial Indifference"/>
                <a:sym typeface="Glacial Indifference"/>
              </a:rPr>
              <a:t>8</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1E2"/>
        </a:solidFill>
        <a:effectLst/>
      </p:bgPr>
    </p:bg>
    <p:spTree>
      <p:nvGrpSpPr>
        <p:cNvPr id="1" name=""/>
        <p:cNvGrpSpPr/>
        <p:nvPr/>
      </p:nvGrpSpPr>
      <p:grpSpPr>
        <a:xfrm>
          <a:off x="0" y="0"/>
          <a:ext cx="0" cy="0"/>
          <a:chOff x="0" y="0"/>
          <a:chExt cx="0" cy="0"/>
        </a:xfrm>
      </p:grpSpPr>
      <p:grpSp>
        <p:nvGrpSpPr>
          <p:cNvPr id="2" name="Group 2"/>
          <p:cNvGrpSpPr/>
          <p:nvPr/>
        </p:nvGrpSpPr>
        <p:grpSpPr>
          <a:xfrm>
            <a:off x="3160332" y="1128888"/>
            <a:ext cx="1468630" cy="1844395"/>
            <a:chOff x="0" y="0"/>
            <a:chExt cx="1958174" cy="2459193"/>
          </a:xfrm>
        </p:grpSpPr>
        <p:pic>
          <p:nvPicPr>
            <p:cNvPr id="3" name="Picture 3"/>
            <p:cNvPicPr>
              <a:picLocks noChangeAspect="1"/>
            </p:cNvPicPr>
            <p:nvPr/>
          </p:nvPicPr>
          <p:blipFill>
            <a:blip r:embed="rId2"/>
            <a:srcRect l="2491" r="2491"/>
            <a:stretch>
              <a:fillRect/>
            </a:stretch>
          </p:blipFill>
          <p:spPr>
            <a:xfrm>
              <a:off x="0" y="0"/>
              <a:ext cx="1958174" cy="2459193"/>
            </a:xfrm>
            <a:prstGeom prst="rect">
              <a:avLst/>
            </a:prstGeom>
          </p:spPr>
        </p:pic>
      </p:grpSp>
      <p:grpSp>
        <p:nvGrpSpPr>
          <p:cNvPr id="4" name="Group 4"/>
          <p:cNvGrpSpPr/>
          <p:nvPr/>
        </p:nvGrpSpPr>
        <p:grpSpPr>
          <a:xfrm>
            <a:off x="649926" y="3032636"/>
            <a:ext cx="1468630" cy="1874536"/>
            <a:chOff x="0" y="0"/>
            <a:chExt cx="1958174" cy="2499381"/>
          </a:xfrm>
        </p:grpSpPr>
        <p:pic>
          <p:nvPicPr>
            <p:cNvPr id="5" name="Picture 5"/>
            <p:cNvPicPr>
              <a:picLocks noChangeAspect="1"/>
            </p:cNvPicPr>
            <p:nvPr/>
          </p:nvPicPr>
          <p:blipFill>
            <a:blip r:embed="rId3"/>
            <a:srcRect t="11628" b="11628"/>
            <a:stretch>
              <a:fillRect/>
            </a:stretch>
          </p:blipFill>
          <p:spPr>
            <a:xfrm>
              <a:off x="0" y="0"/>
              <a:ext cx="1958174" cy="2499381"/>
            </a:xfrm>
            <a:prstGeom prst="rect">
              <a:avLst/>
            </a:prstGeom>
          </p:spPr>
        </p:pic>
      </p:grpSp>
      <p:grpSp>
        <p:nvGrpSpPr>
          <p:cNvPr id="6" name="Group 6"/>
          <p:cNvGrpSpPr/>
          <p:nvPr/>
        </p:nvGrpSpPr>
        <p:grpSpPr>
          <a:xfrm>
            <a:off x="3160332" y="4950034"/>
            <a:ext cx="1468630" cy="1867655"/>
            <a:chOff x="0" y="0"/>
            <a:chExt cx="1958174" cy="2490206"/>
          </a:xfrm>
        </p:grpSpPr>
        <p:pic>
          <p:nvPicPr>
            <p:cNvPr id="7" name="Picture 7"/>
            <p:cNvPicPr>
              <a:picLocks noChangeAspect="1"/>
            </p:cNvPicPr>
            <p:nvPr/>
          </p:nvPicPr>
          <p:blipFill>
            <a:blip r:embed="rId4"/>
            <a:srcRect l="7379" r="7379"/>
            <a:stretch>
              <a:fillRect/>
            </a:stretch>
          </p:blipFill>
          <p:spPr>
            <a:xfrm>
              <a:off x="0" y="0"/>
              <a:ext cx="1958174" cy="2490206"/>
            </a:xfrm>
            <a:prstGeom prst="rect">
              <a:avLst/>
            </a:prstGeom>
          </p:spPr>
        </p:pic>
      </p:grpSp>
      <p:sp>
        <p:nvSpPr>
          <p:cNvPr id="8" name="AutoShape 8"/>
          <p:cNvSpPr/>
          <p:nvPr/>
        </p:nvSpPr>
        <p:spPr>
          <a:xfrm>
            <a:off x="532798" y="2989774"/>
            <a:ext cx="4262405" cy="0"/>
          </a:xfrm>
          <a:prstGeom prst="line">
            <a:avLst/>
          </a:prstGeom>
          <a:ln w="9525" cap="rnd">
            <a:solidFill>
              <a:srgbClr val="F2BDFF"/>
            </a:solidFill>
            <a:prstDash val="solid"/>
            <a:headEnd type="none" w="sm" len="sm"/>
            <a:tailEnd type="none" w="sm" len="sm"/>
          </a:ln>
        </p:spPr>
      </p:sp>
      <p:sp>
        <p:nvSpPr>
          <p:cNvPr id="9" name="AutoShape 9"/>
          <p:cNvSpPr/>
          <p:nvPr/>
        </p:nvSpPr>
        <p:spPr>
          <a:xfrm>
            <a:off x="532798" y="1102516"/>
            <a:ext cx="4262405" cy="0"/>
          </a:xfrm>
          <a:prstGeom prst="line">
            <a:avLst/>
          </a:prstGeom>
          <a:ln w="9525" cap="rnd">
            <a:solidFill>
              <a:srgbClr val="F2BDFF"/>
            </a:solidFill>
            <a:prstDash val="solid"/>
            <a:headEnd type="none" w="sm" len="sm"/>
            <a:tailEnd type="none" w="sm" len="sm"/>
          </a:ln>
        </p:spPr>
      </p:sp>
      <p:sp>
        <p:nvSpPr>
          <p:cNvPr id="10" name="AutoShape 10"/>
          <p:cNvSpPr/>
          <p:nvPr/>
        </p:nvSpPr>
        <p:spPr>
          <a:xfrm>
            <a:off x="532798" y="4907172"/>
            <a:ext cx="4262405" cy="0"/>
          </a:xfrm>
          <a:prstGeom prst="line">
            <a:avLst/>
          </a:prstGeom>
          <a:ln w="9525" cap="rnd">
            <a:solidFill>
              <a:srgbClr val="F2BDFF"/>
            </a:solidFill>
            <a:prstDash val="solid"/>
            <a:headEnd type="none" w="sm" len="sm"/>
            <a:tailEnd type="none" w="sm" len="sm"/>
          </a:ln>
        </p:spPr>
      </p:sp>
      <p:sp>
        <p:nvSpPr>
          <p:cNvPr id="11" name="AutoShape 11"/>
          <p:cNvSpPr/>
          <p:nvPr/>
        </p:nvSpPr>
        <p:spPr>
          <a:xfrm>
            <a:off x="532800" y="6817689"/>
            <a:ext cx="4262405" cy="0"/>
          </a:xfrm>
          <a:prstGeom prst="line">
            <a:avLst/>
          </a:prstGeom>
          <a:ln w="9525" cap="rnd">
            <a:solidFill>
              <a:srgbClr val="F2BDFF"/>
            </a:solidFill>
            <a:prstDash val="solid"/>
            <a:headEnd type="none" w="sm" len="sm"/>
            <a:tailEnd type="none" w="sm" len="sm"/>
          </a:ln>
        </p:spPr>
      </p:sp>
      <p:sp>
        <p:nvSpPr>
          <p:cNvPr id="12" name="TextBox 12"/>
          <p:cNvSpPr txBox="1"/>
          <p:nvPr/>
        </p:nvSpPr>
        <p:spPr>
          <a:xfrm>
            <a:off x="532800" y="1736760"/>
            <a:ext cx="1898527" cy="142875"/>
          </a:xfrm>
          <a:prstGeom prst="rect">
            <a:avLst/>
          </a:prstGeom>
        </p:spPr>
        <p:txBody>
          <a:bodyPr lIns="0" tIns="0" rIns="0" bIns="0" rtlCol="0" anchor="t">
            <a:spAutoFit/>
          </a:bodyPr>
          <a:lstStyle/>
          <a:p>
            <a:pPr marL="0" lvl="1" indent="0" algn="l">
              <a:lnSpc>
                <a:spcPts val="1199"/>
              </a:lnSpc>
            </a:pPr>
            <a:r>
              <a:rPr lang="en-US" sz="999" spc="74">
                <a:solidFill>
                  <a:srgbClr val="00BF63">
                    <a:alpha val="84706"/>
                  </a:srgbClr>
                </a:solidFill>
                <a:latin typeface="Glacial Indifference"/>
                <a:ea typeface="Glacial Indifference"/>
                <a:cs typeface="Glacial Indifference"/>
                <a:sym typeface="Glacial Indifference"/>
              </a:rPr>
              <a:t>Principal</a:t>
            </a:r>
          </a:p>
        </p:txBody>
      </p:sp>
      <p:sp>
        <p:nvSpPr>
          <p:cNvPr id="13" name="TextBox 13"/>
          <p:cNvSpPr txBox="1"/>
          <p:nvPr/>
        </p:nvSpPr>
        <p:spPr>
          <a:xfrm>
            <a:off x="532798" y="1144127"/>
            <a:ext cx="1877605" cy="379180"/>
          </a:xfrm>
          <a:prstGeom prst="rect">
            <a:avLst/>
          </a:prstGeom>
        </p:spPr>
        <p:txBody>
          <a:bodyPr lIns="0" tIns="0" rIns="0" bIns="0" rtlCol="0" anchor="t">
            <a:spAutoFit/>
          </a:bodyPr>
          <a:lstStyle/>
          <a:p>
            <a:pPr marL="0" lvl="1" indent="0" algn="l">
              <a:lnSpc>
                <a:spcPts val="1544"/>
              </a:lnSpc>
            </a:pPr>
            <a:r>
              <a:rPr lang="en-US" sz="1087" spc="197">
                <a:solidFill>
                  <a:srgbClr val="212121">
                    <a:alpha val="84706"/>
                  </a:srgbClr>
                </a:solidFill>
                <a:latin typeface="Glacial Indifference"/>
                <a:ea typeface="Glacial Indifference"/>
                <a:cs typeface="Glacial Indifference"/>
                <a:sym typeface="Glacial Indifference"/>
              </a:rPr>
              <a:t>Dr. ZOTHANMAWIA CHERPUT</a:t>
            </a:r>
          </a:p>
        </p:txBody>
      </p:sp>
      <p:sp>
        <p:nvSpPr>
          <p:cNvPr id="14" name="TextBox 14"/>
          <p:cNvSpPr txBox="1"/>
          <p:nvPr/>
        </p:nvSpPr>
        <p:spPr>
          <a:xfrm>
            <a:off x="532800" y="2022510"/>
            <a:ext cx="1898527" cy="345954"/>
          </a:xfrm>
          <a:prstGeom prst="rect">
            <a:avLst/>
          </a:prstGeom>
        </p:spPr>
        <p:txBody>
          <a:bodyPr lIns="0" tIns="0" rIns="0" bIns="0" rtlCol="0" anchor="t">
            <a:spAutoFit/>
          </a:bodyPr>
          <a:lstStyle/>
          <a:p>
            <a:pPr algn="l">
              <a:lnSpc>
                <a:spcPts val="1406"/>
              </a:lnSpc>
            </a:pPr>
            <a:r>
              <a:rPr lang="en-US" sz="1004">
                <a:solidFill>
                  <a:srgbClr val="212121"/>
                </a:solidFill>
                <a:latin typeface="Glacial Indifference"/>
                <a:ea typeface="Glacial Indifference"/>
                <a:cs typeface="Glacial Indifference"/>
                <a:sym typeface="Glacial Indifference"/>
              </a:rPr>
              <a:t>Doctor of Pharmacy</a:t>
            </a:r>
          </a:p>
          <a:p>
            <a:pPr marL="0" lvl="1" indent="0" algn="l">
              <a:lnSpc>
                <a:spcPts val="1406"/>
              </a:lnSpc>
            </a:pPr>
            <a:r>
              <a:rPr lang="en-US" sz="1004">
                <a:solidFill>
                  <a:srgbClr val="212121"/>
                </a:solidFill>
                <a:latin typeface="Glacial Indifference"/>
                <a:ea typeface="Glacial Indifference"/>
                <a:cs typeface="Glacial Indifference"/>
                <a:sym typeface="Glacial Indifference"/>
              </a:rPr>
              <a:t>(PharmD)</a:t>
            </a:r>
          </a:p>
        </p:txBody>
      </p:sp>
      <p:sp>
        <p:nvSpPr>
          <p:cNvPr id="15" name="TextBox 15"/>
          <p:cNvSpPr txBox="1"/>
          <p:nvPr/>
        </p:nvSpPr>
        <p:spPr>
          <a:xfrm>
            <a:off x="2896678" y="3708562"/>
            <a:ext cx="1898527" cy="142875"/>
          </a:xfrm>
          <a:prstGeom prst="rect">
            <a:avLst/>
          </a:prstGeom>
        </p:spPr>
        <p:txBody>
          <a:bodyPr lIns="0" tIns="0" rIns="0" bIns="0" rtlCol="0" anchor="t">
            <a:spAutoFit/>
          </a:bodyPr>
          <a:lstStyle/>
          <a:p>
            <a:pPr marL="0" lvl="1" indent="0" algn="l">
              <a:lnSpc>
                <a:spcPts val="1199"/>
              </a:lnSpc>
            </a:pPr>
            <a:r>
              <a:rPr lang="en-US" sz="999" spc="74">
                <a:solidFill>
                  <a:srgbClr val="00BF63">
                    <a:alpha val="84706"/>
                  </a:srgbClr>
                </a:solidFill>
                <a:latin typeface="Glacial Indifference"/>
                <a:ea typeface="Glacial Indifference"/>
                <a:cs typeface="Glacial Indifference"/>
                <a:sym typeface="Glacial Indifference"/>
              </a:rPr>
              <a:t>Lecturer</a:t>
            </a:r>
          </a:p>
        </p:txBody>
      </p:sp>
      <p:sp>
        <p:nvSpPr>
          <p:cNvPr id="16" name="TextBox 16"/>
          <p:cNvSpPr txBox="1"/>
          <p:nvPr/>
        </p:nvSpPr>
        <p:spPr>
          <a:xfrm>
            <a:off x="2910921" y="3170209"/>
            <a:ext cx="1898522" cy="433578"/>
          </a:xfrm>
          <a:prstGeom prst="rect">
            <a:avLst/>
          </a:prstGeom>
        </p:spPr>
        <p:txBody>
          <a:bodyPr lIns="0" tIns="0" rIns="0" bIns="0" rtlCol="0" anchor="t">
            <a:spAutoFit/>
          </a:bodyPr>
          <a:lstStyle/>
          <a:p>
            <a:pPr marL="0" lvl="1" indent="0" algn="l">
              <a:lnSpc>
                <a:spcPts val="1775"/>
              </a:lnSpc>
            </a:pPr>
            <a:r>
              <a:rPr lang="en-US" sz="1199" spc="218">
                <a:solidFill>
                  <a:srgbClr val="212121">
                    <a:alpha val="84706"/>
                  </a:srgbClr>
                </a:solidFill>
                <a:latin typeface="Glacial Indifference"/>
                <a:ea typeface="Glacial Indifference"/>
                <a:cs typeface="Glacial Indifference"/>
                <a:sym typeface="Glacial Indifference"/>
              </a:rPr>
              <a:t>Dr. SAIDINGLIANA SAILO</a:t>
            </a:r>
          </a:p>
        </p:txBody>
      </p:sp>
      <p:sp>
        <p:nvSpPr>
          <p:cNvPr id="17" name="TextBox 17"/>
          <p:cNvSpPr txBox="1"/>
          <p:nvPr/>
        </p:nvSpPr>
        <p:spPr>
          <a:xfrm>
            <a:off x="2896678" y="3924838"/>
            <a:ext cx="1898522" cy="345954"/>
          </a:xfrm>
          <a:prstGeom prst="rect">
            <a:avLst/>
          </a:prstGeom>
        </p:spPr>
        <p:txBody>
          <a:bodyPr lIns="0" tIns="0" rIns="0" bIns="0" rtlCol="0" anchor="t">
            <a:spAutoFit/>
          </a:bodyPr>
          <a:lstStyle/>
          <a:p>
            <a:pPr algn="l">
              <a:lnSpc>
                <a:spcPts val="1406"/>
              </a:lnSpc>
            </a:pPr>
            <a:r>
              <a:rPr lang="en-US" sz="1004">
                <a:solidFill>
                  <a:srgbClr val="212121"/>
                </a:solidFill>
                <a:latin typeface="Glacial Indifference"/>
                <a:ea typeface="Glacial Indifference"/>
                <a:cs typeface="Glacial Indifference"/>
                <a:sym typeface="Glacial Indifference"/>
              </a:rPr>
              <a:t>Doctor of Pharmacy</a:t>
            </a:r>
          </a:p>
          <a:p>
            <a:pPr marL="0" lvl="1" indent="0" algn="l">
              <a:lnSpc>
                <a:spcPts val="1406"/>
              </a:lnSpc>
            </a:pPr>
            <a:r>
              <a:rPr lang="en-US" sz="1004">
                <a:solidFill>
                  <a:srgbClr val="212121"/>
                </a:solidFill>
                <a:latin typeface="Glacial Indifference"/>
                <a:ea typeface="Glacial Indifference"/>
                <a:cs typeface="Glacial Indifference"/>
                <a:sym typeface="Glacial Indifference"/>
              </a:rPr>
              <a:t>(PharmD)</a:t>
            </a:r>
          </a:p>
        </p:txBody>
      </p:sp>
      <p:sp>
        <p:nvSpPr>
          <p:cNvPr id="18" name="TextBox 18"/>
          <p:cNvSpPr txBox="1"/>
          <p:nvPr/>
        </p:nvSpPr>
        <p:spPr>
          <a:xfrm>
            <a:off x="532800" y="5409293"/>
            <a:ext cx="1898522" cy="142875"/>
          </a:xfrm>
          <a:prstGeom prst="rect">
            <a:avLst/>
          </a:prstGeom>
        </p:spPr>
        <p:txBody>
          <a:bodyPr lIns="0" tIns="0" rIns="0" bIns="0" rtlCol="0" anchor="t">
            <a:spAutoFit/>
          </a:bodyPr>
          <a:lstStyle/>
          <a:p>
            <a:pPr marL="0" lvl="1" indent="0" algn="l">
              <a:lnSpc>
                <a:spcPts val="1199"/>
              </a:lnSpc>
            </a:pPr>
            <a:r>
              <a:rPr lang="en-US" sz="999" spc="74">
                <a:solidFill>
                  <a:srgbClr val="00BF63">
                    <a:alpha val="84706"/>
                  </a:srgbClr>
                </a:solidFill>
                <a:latin typeface="Glacial Indifference"/>
                <a:ea typeface="Glacial Indifference"/>
                <a:cs typeface="Glacial Indifference"/>
                <a:sym typeface="Glacial Indifference"/>
              </a:rPr>
              <a:t>Lecturer</a:t>
            </a:r>
          </a:p>
        </p:txBody>
      </p:sp>
      <p:sp>
        <p:nvSpPr>
          <p:cNvPr id="19" name="TextBox 19"/>
          <p:cNvSpPr txBox="1"/>
          <p:nvPr/>
        </p:nvSpPr>
        <p:spPr>
          <a:xfrm>
            <a:off x="532800" y="5073859"/>
            <a:ext cx="2131200" cy="273050"/>
          </a:xfrm>
          <a:prstGeom prst="rect">
            <a:avLst/>
          </a:prstGeom>
        </p:spPr>
        <p:txBody>
          <a:bodyPr lIns="0" tIns="0" rIns="0" bIns="0" rtlCol="0" anchor="t">
            <a:spAutoFit/>
          </a:bodyPr>
          <a:lstStyle/>
          <a:p>
            <a:pPr marL="0" lvl="1" indent="0" algn="l">
              <a:lnSpc>
                <a:spcPts val="2499"/>
              </a:lnSpc>
              <a:spcBef>
                <a:spcPct val="0"/>
              </a:spcBef>
            </a:pPr>
            <a:r>
              <a:rPr lang="en-US" sz="999" spc="181">
                <a:solidFill>
                  <a:srgbClr val="212121">
                    <a:alpha val="84706"/>
                  </a:srgbClr>
                </a:solidFill>
                <a:latin typeface="Glacial Indifference"/>
                <a:ea typeface="Glacial Indifference"/>
                <a:cs typeface="Glacial Indifference"/>
                <a:sym typeface="Glacial Indifference"/>
              </a:rPr>
              <a:t>Ms. LALNUNHRUAITLUANGI</a:t>
            </a:r>
          </a:p>
        </p:txBody>
      </p:sp>
      <p:sp>
        <p:nvSpPr>
          <p:cNvPr id="20" name="TextBox 20"/>
          <p:cNvSpPr txBox="1"/>
          <p:nvPr/>
        </p:nvSpPr>
        <p:spPr>
          <a:xfrm>
            <a:off x="532800" y="5834255"/>
            <a:ext cx="1898522" cy="517404"/>
          </a:xfrm>
          <a:prstGeom prst="rect">
            <a:avLst/>
          </a:prstGeom>
        </p:spPr>
        <p:txBody>
          <a:bodyPr lIns="0" tIns="0" rIns="0" bIns="0" rtlCol="0" anchor="t">
            <a:spAutoFit/>
          </a:bodyPr>
          <a:lstStyle/>
          <a:p>
            <a:pPr algn="l">
              <a:lnSpc>
                <a:spcPts val="1406"/>
              </a:lnSpc>
            </a:pPr>
            <a:r>
              <a:rPr lang="en-US" sz="1004">
                <a:solidFill>
                  <a:srgbClr val="212121"/>
                </a:solidFill>
                <a:latin typeface="Glacial Indifference"/>
                <a:ea typeface="Glacial Indifference"/>
                <a:cs typeface="Glacial Indifference"/>
                <a:sym typeface="Glacial Indifference"/>
              </a:rPr>
              <a:t>Ph.D Scholar (RIPANS)</a:t>
            </a:r>
          </a:p>
          <a:p>
            <a:pPr algn="l">
              <a:lnSpc>
                <a:spcPts val="1406"/>
              </a:lnSpc>
            </a:pPr>
            <a:r>
              <a:rPr lang="en-US" sz="1004">
                <a:solidFill>
                  <a:srgbClr val="212121"/>
                </a:solidFill>
                <a:latin typeface="Glacial Indifference"/>
                <a:ea typeface="Glacial Indifference"/>
                <a:cs typeface="Glacial Indifference"/>
                <a:sym typeface="Glacial Indifference"/>
              </a:rPr>
              <a:t>Master of Pharmacy</a:t>
            </a:r>
          </a:p>
          <a:p>
            <a:pPr marL="0" lvl="1" indent="0" algn="l">
              <a:lnSpc>
                <a:spcPts val="1406"/>
              </a:lnSpc>
            </a:pPr>
            <a:r>
              <a:rPr lang="en-US" sz="1004">
                <a:solidFill>
                  <a:srgbClr val="212121"/>
                </a:solidFill>
                <a:latin typeface="Glacial Indifference"/>
                <a:ea typeface="Glacial Indifference"/>
                <a:cs typeface="Glacial Indifference"/>
                <a:sym typeface="Glacial Indifference"/>
              </a:rPr>
              <a:t>(Pharmaceutical Chemistry)</a:t>
            </a:r>
          </a:p>
        </p:txBody>
      </p:sp>
      <p:sp>
        <p:nvSpPr>
          <p:cNvPr id="21" name="TextBox 21"/>
          <p:cNvSpPr txBox="1"/>
          <p:nvPr/>
        </p:nvSpPr>
        <p:spPr>
          <a:xfrm>
            <a:off x="544673" y="516568"/>
            <a:ext cx="4264770" cy="464046"/>
          </a:xfrm>
          <a:prstGeom prst="rect">
            <a:avLst/>
          </a:prstGeom>
        </p:spPr>
        <p:txBody>
          <a:bodyPr lIns="0" tIns="0" rIns="0" bIns="0" rtlCol="0" anchor="t">
            <a:spAutoFit/>
          </a:bodyPr>
          <a:lstStyle/>
          <a:p>
            <a:pPr marL="0" lvl="1" indent="0" algn="ctr">
              <a:lnSpc>
                <a:spcPts val="3823"/>
              </a:lnSpc>
              <a:spcBef>
                <a:spcPct val="0"/>
              </a:spcBef>
            </a:pPr>
            <a:r>
              <a:rPr lang="en-US" sz="2919" u="none">
                <a:solidFill>
                  <a:srgbClr val="00BF63"/>
                </a:solidFill>
                <a:latin typeface="Ansam"/>
                <a:ea typeface="Ansam"/>
                <a:cs typeface="Ansam"/>
                <a:sym typeface="Ansam"/>
              </a:rPr>
              <a:t>OUR FACULTY</a:t>
            </a:r>
          </a:p>
        </p:txBody>
      </p:sp>
      <p:sp>
        <p:nvSpPr>
          <p:cNvPr id="22" name="TextBox 22"/>
          <p:cNvSpPr txBox="1"/>
          <p:nvPr/>
        </p:nvSpPr>
        <p:spPr>
          <a:xfrm>
            <a:off x="2082830" y="7256991"/>
            <a:ext cx="1162343" cy="346249"/>
          </a:xfrm>
          <a:prstGeom prst="rect">
            <a:avLst/>
          </a:prstGeom>
        </p:spPr>
        <p:txBody>
          <a:bodyPr lIns="0" tIns="0" rIns="0" bIns="0" rtlCol="0" anchor="t">
            <a:spAutoFit/>
          </a:bodyPr>
          <a:lstStyle/>
          <a:p>
            <a:pPr marL="0" lvl="1" indent="0" algn="ctr">
              <a:lnSpc>
                <a:spcPts val="2749"/>
              </a:lnSpc>
              <a:spcBef>
                <a:spcPct val="0"/>
              </a:spcBef>
            </a:pPr>
            <a:r>
              <a:rPr lang="en-US" sz="1099" spc="109" dirty="0">
                <a:solidFill>
                  <a:srgbClr val="00BF63"/>
                </a:solidFill>
                <a:latin typeface="Glacial Indifference"/>
                <a:ea typeface="Glacial Indifference"/>
                <a:cs typeface="Glacial Indifference"/>
                <a:sym typeface="Glacial Indifference"/>
              </a:rPr>
              <a:t>9</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1E2"/>
        </a:solidFill>
        <a:effectLst/>
      </p:bgPr>
    </p:bg>
    <p:spTree>
      <p:nvGrpSpPr>
        <p:cNvPr id="1" name=""/>
        <p:cNvGrpSpPr/>
        <p:nvPr/>
      </p:nvGrpSpPr>
      <p:grpSpPr>
        <a:xfrm>
          <a:off x="0" y="0"/>
          <a:ext cx="0" cy="0"/>
          <a:chOff x="0" y="0"/>
          <a:chExt cx="0" cy="0"/>
        </a:xfrm>
      </p:grpSpPr>
      <p:grpSp>
        <p:nvGrpSpPr>
          <p:cNvPr id="2" name="Group 2"/>
          <p:cNvGrpSpPr/>
          <p:nvPr/>
        </p:nvGrpSpPr>
        <p:grpSpPr>
          <a:xfrm>
            <a:off x="3111262" y="1102516"/>
            <a:ext cx="1469353" cy="1887258"/>
            <a:chOff x="0" y="0"/>
            <a:chExt cx="1959138" cy="2516343"/>
          </a:xfrm>
        </p:grpSpPr>
        <p:pic>
          <p:nvPicPr>
            <p:cNvPr id="3" name="Picture 3"/>
            <p:cNvPicPr>
              <a:picLocks noChangeAspect="1"/>
            </p:cNvPicPr>
            <p:nvPr/>
          </p:nvPicPr>
          <p:blipFill>
            <a:blip r:embed="rId2"/>
            <a:srcRect l="4602" r="4602"/>
            <a:stretch>
              <a:fillRect/>
            </a:stretch>
          </p:blipFill>
          <p:spPr>
            <a:xfrm>
              <a:off x="0" y="0"/>
              <a:ext cx="1959138" cy="2516343"/>
            </a:xfrm>
            <a:prstGeom prst="rect">
              <a:avLst/>
            </a:prstGeom>
          </p:spPr>
        </p:pic>
      </p:grpSp>
      <p:grpSp>
        <p:nvGrpSpPr>
          <p:cNvPr id="4" name="Group 4"/>
          <p:cNvGrpSpPr/>
          <p:nvPr/>
        </p:nvGrpSpPr>
        <p:grpSpPr>
          <a:xfrm>
            <a:off x="668400" y="3000311"/>
            <a:ext cx="1469353" cy="1906861"/>
            <a:chOff x="0" y="0"/>
            <a:chExt cx="1959138" cy="2542481"/>
          </a:xfrm>
        </p:grpSpPr>
        <p:pic>
          <p:nvPicPr>
            <p:cNvPr id="5" name="Picture 5"/>
            <p:cNvPicPr>
              <a:picLocks noChangeAspect="1"/>
            </p:cNvPicPr>
            <p:nvPr/>
          </p:nvPicPr>
          <p:blipFill>
            <a:blip r:embed="rId3"/>
            <a:srcRect t="1408" b="1408"/>
            <a:stretch>
              <a:fillRect/>
            </a:stretch>
          </p:blipFill>
          <p:spPr>
            <a:xfrm>
              <a:off x="0" y="0"/>
              <a:ext cx="1959138" cy="2542481"/>
            </a:xfrm>
            <a:prstGeom prst="rect">
              <a:avLst/>
            </a:prstGeom>
          </p:spPr>
        </p:pic>
      </p:grpSp>
      <p:sp>
        <p:nvSpPr>
          <p:cNvPr id="6" name="AutoShape 6"/>
          <p:cNvSpPr/>
          <p:nvPr/>
        </p:nvSpPr>
        <p:spPr>
          <a:xfrm>
            <a:off x="532798" y="2989774"/>
            <a:ext cx="4262405" cy="0"/>
          </a:xfrm>
          <a:prstGeom prst="line">
            <a:avLst/>
          </a:prstGeom>
          <a:ln w="9525" cap="rnd">
            <a:solidFill>
              <a:srgbClr val="F2BDFF"/>
            </a:solidFill>
            <a:prstDash val="solid"/>
            <a:headEnd type="none" w="sm" len="sm"/>
            <a:tailEnd type="none" w="sm" len="sm"/>
          </a:ln>
        </p:spPr>
      </p:sp>
      <p:sp>
        <p:nvSpPr>
          <p:cNvPr id="7" name="AutoShape 7"/>
          <p:cNvSpPr/>
          <p:nvPr/>
        </p:nvSpPr>
        <p:spPr>
          <a:xfrm>
            <a:off x="532798" y="1102516"/>
            <a:ext cx="4262405" cy="0"/>
          </a:xfrm>
          <a:prstGeom prst="line">
            <a:avLst/>
          </a:prstGeom>
          <a:ln w="9525" cap="rnd">
            <a:solidFill>
              <a:srgbClr val="F2BDFF"/>
            </a:solidFill>
            <a:prstDash val="solid"/>
            <a:headEnd type="none" w="sm" len="sm"/>
            <a:tailEnd type="none" w="sm" len="sm"/>
          </a:ln>
        </p:spPr>
      </p:sp>
      <p:sp>
        <p:nvSpPr>
          <p:cNvPr id="8" name="AutoShape 8"/>
          <p:cNvSpPr/>
          <p:nvPr/>
        </p:nvSpPr>
        <p:spPr>
          <a:xfrm>
            <a:off x="532798" y="4907172"/>
            <a:ext cx="4262405" cy="0"/>
          </a:xfrm>
          <a:prstGeom prst="line">
            <a:avLst/>
          </a:prstGeom>
          <a:ln w="9525" cap="rnd">
            <a:solidFill>
              <a:srgbClr val="F2BDFF"/>
            </a:solidFill>
            <a:prstDash val="solid"/>
            <a:headEnd type="none" w="sm" len="sm"/>
            <a:tailEnd type="none" w="sm" len="sm"/>
          </a:ln>
        </p:spPr>
      </p:sp>
      <p:sp>
        <p:nvSpPr>
          <p:cNvPr id="9" name="TextBox 9"/>
          <p:cNvSpPr txBox="1"/>
          <p:nvPr/>
        </p:nvSpPr>
        <p:spPr>
          <a:xfrm>
            <a:off x="532795" y="1833200"/>
            <a:ext cx="1898527" cy="142875"/>
          </a:xfrm>
          <a:prstGeom prst="rect">
            <a:avLst/>
          </a:prstGeom>
        </p:spPr>
        <p:txBody>
          <a:bodyPr lIns="0" tIns="0" rIns="0" bIns="0" rtlCol="0" anchor="t">
            <a:spAutoFit/>
          </a:bodyPr>
          <a:lstStyle/>
          <a:p>
            <a:pPr marL="0" lvl="1" indent="0" algn="l">
              <a:lnSpc>
                <a:spcPts val="1199"/>
              </a:lnSpc>
            </a:pPr>
            <a:r>
              <a:rPr lang="en-US" sz="999" spc="74">
                <a:solidFill>
                  <a:srgbClr val="00BF63">
                    <a:alpha val="84706"/>
                  </a:srgbClr>
                </a:solidFill>
                <a:latin typeface="Glacial Indifference"/>
                <a:ea typeface="Glacial Indifference"/>
                <a:cs typeface="Glacial Indifference"/>
                <a:sym typeface="Glacial Indifference"/>
              </a:rPr>
              <a:t>Lecturer</a:t>
            </a:r>
          </a:p>
        </p:txBody>
      </p:sp>
      <p:sp>
        <p:nvSpPr>
          <p:cNvPr id="10" name="TextBox 10"/>
          <p:cNvSpPr txBox="1"/>
          <p:nvPr/>
        </p:nvSpPr>
        <p:spPr>
          <a:xfrm>
            <a:off x="532800" y="1352425"/>
            <a:ext cx="1898522" cy="405765"/>
          </a:xfrm>
          <a:prstGeom prst="rect">
            <a:avLst/>
          </a:prstGeom>
        </p:spPr>
        <p:txBody>
          <a:bodyPr lIns="0" tIns="0" rIns="0" bIns="0" rtlCol="0" anchor="t">
            <a:spAutoFit/>
          </a:bodyPr>
          <a:lstStyle/>
          <a:p>
            <a:pPr marL="0" lvl="1" indent="0" algn="l">
              <a:lnSpc>
                <a:spcPts val="1619"/>
              </a:lnSpc>
            </a:pPr>
            <a:r>
              <a:rPr lang="en-US" sz="1199" spc="218">
                <a:solidFill>
                  <a:srgbClr val="212121">
                    <a:alpha val="84706"/>
                  </a:srgbClr>
                </a:solidFill>
                <a:latin typeface="Glacial Indifference"/>
                <a:ea typeface="Glacial Indifference"/>
                <a:cs typeface="Glacial Indifference"/>
                <a:sym typeface="Glacial Indifference"/>
              </a:rPr>
              <a:t>Ms. NGURZAMPUII SAILO</a:t>
            </a:r>
          </a:p>
        </p:txBody>
      </p:sp>
      <p:sp>
        <p:nvSpPr>
          <p:cNvPr id="11" name="TextBox 11"/>
          <p:cNvSpPr txBox="1"/>
          <p:nvPr/>
        </p:nvSpPr>
        <p:spPr>
          <a:xfrm>
            <a:off x="532800" y="2022510"/>
            <a:ext cx="1976566" cy="688854"/>
          </a:xfrm>
          <a:prstGeom prst="rect">
            <a:avLst/>
          </a:prstGeom>
        </p:spPr>
        <p:txBody>
          <a:bodyPr lIns="0" tIns="0" rIns="0" bIns="0" rtlCol="0" anchor="t">
            <a:spAutoFit/>
          </a:bodyPr>
          <a:lstStyle/>
          <a:p>
            <a:pPr algn="l">
              <a:lnSpc>
                <a:spcPts val="1406"/>
              </a:lnSpc>
            </a:pPr>
            <a:r>
              <a:rPr lang="en-US" sz="1004" dirty="0" err="1">
                <a:solidFill>
                  <a:srgbClr val="212121"/>
                </a:solidFill>
                <a:latin typeface="Glacial Indifference"/>
                <a:ea typeface="Glacial Indifference"/>
                <a:cs typeface="Glacial Indifference"/>
                <a:sym typeface="Glacial Indifference"/>
              </a:rPr>
              <a:t>Ph.D</a:t>
            </a:r>
            <a:r>
              <a:rPr lang="en-US" sz="1004" dirty="0">
                <a:solidFill>
                  <a:srgbClr val="212121"/>
                </a:solidFill>
                <a:latin typeface="Glacial Indifference"/>
                <a:ea typeface="Glacial Indifference"/>
                <a:cs typeface="Glacial Indifference"/>
                <a:sym typeface="Glacial Indifference"/>
              </a:rPr>
              <a:t> Scholar (</a:t>
            </a:r>
            <a:r>
              <a:rPr lang="en-US" sz="1004" dirty="0" err="1">
                <a:solidFill>
                  <a:srgbClr val="212121"/>
                </a:solidFill>
                <a:latin typeface="Glacial Indifference"/>
                <a:ea typeface="Glacial Indifference"/>
                <a:cs typeface="Glacial Indifference"/>
                <a:sym typeface="Glacial Indifference"/>
              </a:rPr>
              <a:t>Dibrugarh</a:t>
            </a:r>
            <a:r>
              <a:rPr lang="en-US" sz="1004" dirty="0">
                <a:solidFill>
                  <a:srgbClr val="212121"/>
                </a:solidFill>
                <a:latin typeface="Glacial Indifference"/>
                <a:ea typeface="Glacial Indifference"/>
                <a:cs typeface="Glacial Indifference"/>
                <a:sym typeface="Glacial Indifference"/>
              </a:rPr>
              <a:t> University)</a:t>
            </a:r>
          </a:p>
          <a:p>
            <a:pPr algn="l">
              <a:lnSpc>
                <a:spcPts val="1406"/>
              </a:lnSpc>
            </a:pPr>
            <a:r>
              <a:rPr lang="en-US" sz="1004" dirty="0">
                <a:solidFill>
                  <a:srgbClr val="212121"/>
                </a:solidFill>
                <a:latin typeface="Glacial Indifference"/>
                <a:ea typeface="Glacial Indifference"/>
                <a:cs typeface="Glacial Indifference"/>
                <a:sym typeface="Glacial Indifference"/>
              </a:rPr>
              <a:t>Master of Pharmacy</a:t>
            </a:r>
          </a:p>
          <a:p>
            <a:pPr marL="0" lvl="1" indent="0" algn="l">
              <a:lnSpc>
                <a:spcPts val="1406"/>
              </a:lnSpc>
            </a:pPr>
            <a:r>
              <a:rPr lang="en-US" sz="1004" dirty="0">
                <a:solidFill>
                  <a:srgbClr val="212121"/>
                </a:solidFill>
                <a:latin typeface="Glacial Indifference"/>
                <a:ea typeface="Glacial Indifference"/>
                <a:cs typeface="Glacial Indifference"/>
                <a:sym typeface="Glacial Indifference"/>
              </a:rPr>
              <a:t>(</a:t>
            </a:r>
            <a:r>
              <a:rPr lang="en-US" sz="1004" dirty="0" err="1">
                <a:solidFill>
                  <a:srgbClr val="212121"/>
                </a:solidFill>
                <a:latin typeface="Glacial Indifference"/>
                <a:ea typeface="Glacial Indifference"/>
                <a:cs typeface="Glacial Indifference"/>
                <a:sym typeface="Glacial Indifference"/>
              </a:rPr>
              <a:t>Pharmacognosy</a:t>
            </a:r>
            <a:r>
              <a:rPr lang="en-US" sz="1004" dirty="0">
                <a:solidFill>
                  <a:srgbClr val="212121"/>
                </a:solidFill>
                <a:latin typeface="Glacial Indifference"/>
                <a:ea typeface="Glacial Indifference"/>
                <a:cs typeface="Glacial Indifference"/>
                <a:sym typeface="Glacial Indifference"/>
              </a:rPr>
              <a:t> and </a:t>
            </a:r>
            <a:r>
              <a:rPr lang="en-US" sz="1004" dirty="0" err="1">
                <a:solidFill>
                  <a:srgbClr val="212121"/>
                </a:solidFill>
                <a:latin typeface="Glacial Indifference"/>
                <a:ea typeface="Glacial Indifference"/>
                <a:cs typeface="Glacial Indifference"/>
                <a:sym typeface="Glacial Indifference"/>
              </a:rPr>
              <a:t>Phytochemistry</a:t>
            </a:r>
            <a:r>
              <a:rPr lang="en-US" sz="1004" dirty="0">
                <a:solidFill>
                  <a:srgbClr val="212121"/>
                </a:solidFill>
                <a:latin typeface="Glacial Indifference"/>
                <a:ea typeface="Glacial Indifference"/>
                <a:cs typeface="Glacial Indifference"/>
                <a:sym typeface="Glacial Indifference"/>
              </a:rPr>
              <a:t>)</a:t>
            </a:r>
          </a:p>
        </p:txBody>
      </p:sp>
      <p:sp>
        <p:nvSpPr>
          <p:cNvPr id="12" name="TextBox 12"/>
          <p:cNvSpPr txBox="1"/>
          <p:nvPr/>
        </p:nvSpPr>
        <p:spPr>
          <a:xfrm>
            <a:off x="2896678" y="3494948"/>
            <a:ext cx="1898527" cy="142875"/>
          </a:xfrm>
          <a:prstGeom prst="rect">
            <a:avLst/>
          </a:prstGeom>
        </p:spPr>
        <p:txBody>
          <a:bodyPr lIns="0" tIns="0" rIns="0" bIns="0" rtlCol="0" anchor="t">
            <a:spAutoFit/>
          </a:bodyPr>
          <a:lstStyle/>
          <a:p>
            <a:pPr marL="0" lvl="1" indent="0" algn="l">
              <a:lnSpc>
                <a:spcPts val="1199"/>
              </a:lnSpc>
            </a:pPr>
            <a:r>
              <a:rPr lang="en-US" sz="999" spc="74">
                <a:solidFill>
                  <a:srgbClr val="00BF63">
                    <a:alpha val="84706"/>
                  </a:srgbClr>
                </a:solidFill>
                <a:latin typeface="Glacial Indifference"/>
                <a:ea typeface="Glacial Indifference"/>
                <a:cs typeface="Glacial Indifference"/>
                <a:sym typeface="Glacial Indifference"/>
              </a:rPr>
              <a:t>Lecturer</a:t>
            </a:r>
          </a:p>
        </p:txBody>
      </p:sp>
      <p:sp>
        <p:nvSpPr>
          <p:cNvPr id="13" name="TextBox 13"/>
          <p:cNvSpPr txBox="1"/>
          <p:nvPr/>
        </p:nvSpPr>
        <p:spPr>
          <a:xfrm>
            <a:off x="2896678" y="3130928"/>
            <a:ext cx="1898522" cy="325756"/>
          </a:xfrm>
          <a:prstGeom prst="rect">
            <a:avLst/>
          </a:prstGeom>
        </p:spPr>
        <p:txBody>
          <a:bodyPr lIns="0" tIns="0" rIns="0" bIns="0" rtlCol="0" anchor="t">
            <a:spAutoFit/>
          </a:bodyPr>
          <a:lstStyle/>
          <a:p>
            <a:pPr marL="0" lvl="1" indent="0" algn="l">
              <a:lnSpc>
                <a:spcPts val="2999"/>
              </a:lnSpc>
              <a:spcBef>
                <a:spcPct val="0"/>
              </a:spcBef>
            </a:pPr>
            <a:r>
              <a:rPr lang="en-US" sz="1199" spc="218">
                <a:solidFill>
                  <a:srgbClr val="212121">
                    <a:alpha val="84706"/>
                  </a:srgbClr>
                </a:solidFill>
                <a:latin typeface="Glacial Indifference"/>
                <a:ea typeface="Glacial Indifference"/>
                <a:cs typeface="Glacial Indifference"/>
                <a:sym typeface="Glacial Indifference"/>
              </a:rPr>
              <a:t>Ms. ZONUNTLUANGI</a:t>
            </a:r>
          </a:p>
        </p:txBody>
      </p:sp>
      <p:sp>
        <p:nvSpPr>
          <p:cNvPr id="14" name="TextBox 14"/>
          <p:cNvSpPr txBox="1"/>
          <p:nvPr/>
        </p:nvSpPr>
        <p:spPr>
          <a:xfrm>
            <a:off x="2896678" y="3924838"/>
            <a:ext cx="1898522" cy="688854"/>
          </a:xfrm>
          <a:prstGeom prst="rect">
            <a:avLst/>
          </a:prstGeom>
        </p:spPr>
        <p:txBody>
          <a:bodyPr lIns="0" tIns="0" rIns="0" bIns="0" rtlCol="0" anchor="t">
            <a:spAutoFit/>
          </a:bodyPr>
          <a:lstStyle/>
          <a:p>
            <a:pPr algn="l">
              <a:lnSpc>
                <a:spcPts val="1406"/>
              </a:lnSpc>
            </a:pPr>
            <a:r>
              <a:rPr lang="en-US" sz="1004">
                <a:solidFill>
                  <a:srgbClr val="212121"/>
                </a:solidFill>
                <a:latin typeface="Glacial Indifference"/>
                <a:ea typeface="Glacial Indifference"/>
                <a:cs typeface="Glacial Indifference"/>
                <a:sym typeface="Glacial Indifference"/>
              </a:rPr>
              <a:t>Ph.D Sch</a:t>
            </a:r>
            <a:r>
              <a:rPr lang="en-US" sz="1004" u="none">
                <a:solidFill>
                  <a:srgbClr val="212121"/>
                </a:solidFill>
                <a:latin typeface="Glacial Indifference"/>
                <a:ea typeface="Glacial Indifference"/>
                <a:cs typeface="Glacial Indifference"/>
                <a:sym typeface="Glacial Indifference"/>
              </a:rPr>
              <a:t>olar (RIPANS)</a:t>
            </a:r>
          </a:p>
          <a:p>
            <a:pPr algn="l">
              <a:lnSpc>
                <a:spcPts val="1406"/>
              </a:lnSpc>
            </a:pPr>
            <a:r>
              <a:rPr lang="en-US" sz="1004" u="none">
                <a:solidFill>
                  <a:srgbClr val="212121"/>
                </a:solidFill>
                <a:latin typeface="Glacial Indifference"/>
                <a:ea typeface="Glacial Indifference"/>
                <a:cs typeface="Glacial Indifference"/>
                <a:sym typeface="Glacial Indifference"/>
              </a:rPr>
              <a:t>Master of Pharmacy</a:t>
            </a:r>
          </a:p>
          <a:p>
            <a:pPr algn="l">
              <a:lnSpc>
                <a:spcPts val="1406"/>
              </a:lnSpc>
            </a:pPr>
            <a:r>
              <a:rPr lang="en-US" sz="1004" u="none">
                <a:solidFill>
                  <a:srgbClr val="212121"/>
                </a:solidFill>
                <a:latin typeface="Glacial Indifference"/>
                <a:ea typeface="Glacial Indifference"/>
                <a:cs typeface="Glacial Indifference"/>
                <a:sym typeface="Glacial Indifference"/>
              </a:rPr>
              <a:t>(Pharmaceutics)</a:t>
            </a:r>
          </a:p>
          <a:p>
            <a:pPr marL="0" lvl="1" indent="0" algn="l">
              <a:lnSpc>
                <a:spcPts val="1406"/>
              </a:lnSpc>
            </a:pPr>
            <a:endParaRPr lang="en-US" sz="1004" u="none">
              <a:solidFill>
                <a:srgbClr val="212121"/>
              </a:solidFill>
              <a:latin typeface="Glacial Indifference"/>
              <a:ea typeface="Glacial Indifference"/>
              <a:cs typeface="Glacial Indifference"/>
              <a:sym typeface="Glacial Indifference"/>
            </a:endParaRPr>
          </a:p>
        </p:txBody>
      </p:sp>
      <p:sp>
        <p:nvSpPr>
          <p:cNvPr id="15" name="TextBox 15"/>
          <p:cNvSpPr txBox="1"/>
          <p:nvPr/>
        </p:nvSpPr>
        <p:spPr>
          <a:xfrm>
            <a:off x="544673" y="516568"/>
            <a:ext cx="4264770" cy="464046"/>
          </a:xfrm>
          <a:prstGeom prst="rect">
            <a:avLst/>
          </a:prstGeom>
        </p:spPr>
        <p:txBody>
          <a:bodyPr lIns="0" tIns="0" rIns="0" bIns="0" rtlCol="0" anchor="t">
            <a:spAutoFit/>
          </a:bodyPr>
          <a:lstStyle/>
          <a:p>
            <a:pPr marL="0" lvl="1" indent="0" algn="ctr">
              <a:lnSpc>
                <a:spcPts val="3823"/>
              </a:lnSpc>
              <a:spcBef>
                <a:spcPct val="0"/>
              </a:spcBef>
            </a:pPr>
            <a:r>
              <a:rPr lang="en-US" sz="2919" u="none">
                <a:solidFill>
                  <a:srgbClr val="00BF63"/>
                </a:solidFill>
                <a:latin typeface="Ansam"/>
                <a:ea typeface="Ansam"/>
                <a:cs typeface="Ansam"/>
                <a:sym typeface="Ansam"/>
              </a:rPr>
              <a:t>OUR FACULTY</a:t>
            </a:r>
          </a:p>
        </p:txBody>
      </p:sp>
      <p:sp>
        <p:nvSpPr>
          <p:cNvPr id="16" name="TextBox 16"/>
          <p:cNvSpPr txBox="1"/>
          <p:nvPr/>
        </p:nvSpPr>
        <p:spPr>
          <a:xfrm>
            <a:off x="2082828" y="7160311"/>
            <a:ext cx="1162343" cy="304166"/>
          </a:xfrm>
          <a:prstGeom prst="rect">
            <a:avLst/>
          </a:prstGeom>
        </p:spPr>
        <p:txBody>
          <a:bodyPr lIns="0" tIns="0" rIns="0" bIns="0" rtlCol="0" anchor="t">
            <a:spAutoFit/>
          </a:bodyPr>
          <a:lstStyle/>
          <a:p>
            <a:pPr marL="0" lvl="1" indent="0" algn="ctr">
              <a:lnSpc>
                <a:spcPts val="2749"/>
              </a:lnSpc>
              <a:spcBef>
                <a:spcPct val="0"/>
              </a:spcBef>
            </a:pPr>
            <a:r>
              <a:rPr lang="en-US" sz="1099" spc="109" dirty="0" smtClean="0">
                <a:solidFill>
                  <a:srgbClr val="00BF63"/>
                </a:solidFill>
                <a:latin typeface="Glacial Indifference"/>
                <a:ea typeface="Glacial Indifference"/>
                <a:cs typeface="Glacial Indifference"/>
                <a:sym typeface="Glacial Indifference"/>
              </a:rPr>
              <a:t>10</a:t>
            </a:r>
            <a:endParaRPr lang="en-US" sz="1099" spc="109" dirty="0">
              <a:solidFill>
                <a:srgbClr val="00BF63"/>
              </a:solidFill>
              <a:latin typeface="Glacial Indifference"/>
              <a:ea typeface="Glacial Indifference"/>
              <a:cs typeface="Glacial Indifference"/>
              <a:sym typeface="Glacial Indifference"/>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BDFF"/>
        </a:solidFill>
        <a:effectLst/>
      </p:bgPr>
    </p:bg>
    <p:spTree>
      <p:nvGrpSpPr>
        <p:cNvPr id="1" name=""/>
        <p:cNvGrpSpPr/>
        <p:nvPr/>
      </p:nvGrpSpPr>
      <p:grpSpPr>
        <a:xfrm>
          <a:off x="0" y="0"/>
          <a:ext cx="0" cy="0"/>
          <a:chOff x="0" y="0"/>
          <a:chExt cx="0" cy="0"/>
        </a:xfrm>
      </p:grpSpPr>
      <p:sp>
        <p:nvSpPr>
          <p:cNvPr id="2" name="Freeform 2"/>
          <p:cNvSpPr/>
          <p:nvPr/>
        </p:nvSpPr>
        <p:spPr>
          <a:xfrm>
            <a:off x="532800" y="708593"/>
            <a:ext cx="4262400" cy="3071407"/>
          </a:xfrm>
          <a:custGeom>
            <a:avLst/>
            <a:gdLst/>
            <a:ahLst/>
            <a:cxnLst/>
            <a:rect l="l" t="t" r="r" b="b"/>
            <a:pathLst>
              <a:path w="4262400" h="3071407">
                <a:moveTo>
                  <a:pt x="0" y="0"/>
                </a:moveTo>
                <a:lnTo>
                  <a:pt x="4262400" y="0"/>
                </a:lnTo>
                <a:lnTo>
                  <a:pt x="4262400" y="3071407"/>
                </a:lnTo>
                <a:lnTo>
                  <a:pt x="0" y="3071407"/>
                </a:lnTo>
                <a:lnTo>
                  <a:pt x="0" y="0"/>
                </a:lnTo>
                <a:close/>
              </a:path>
            </a:pathLst>
          </a:custGeom>
          <a:blipFill>
            <a:blip r:embed="rId2"/>
            <a:stretch>
              <a:fillRect t="-2041" b="-2041"/>
            </a:stretch>
          </a:blipFill>
        </p:spPr>
      </p:sp>
      <p:sp>
        <p:nvSpPr>
          <p:cNvPr id="3" name="TextBox 3"/>
          <p:cNvSpPr txBox="1"/>
          <p:nvPr/>
        </p:nvSpPr>
        <p:spPr>
          <a:xfrm>
            <a:off x="477156" y="4683791"/>
            <a:ext cx="2186844" cy="309753"/>
          </a:xfrm>
          <a:prstGeom prst="rect">
            <a:avLst/>
          </a:prstGeom>
        </p:spPr>
        <p:txBody>
          <a:bodyPr lIns="0" tIns="0" rIns="0" bIns="0" rtlCol="0" anchor="t">
            <a:spAutoFit/>
          </a:bodyPr>
          <a:lstStyle/>
          <a:p>
            <a:pPr marL="0" lvl="1" indent="0" algn="l">
              <a:lnSpc>
                <a:spcPts val="2331"/>
              </a:lnSpc>
              <a:spcBef>
                <a:spcPct val="0"/>
              </a:spcBef>
            </a:pPr>
            <a:r>
              <a:rPr lang="en-US" sz="2100" u="none">
                <a:solidFill>
                  <a:srgbClr val="212121"/>
                </a:solidFill>
                <a:latin typeface="Ansam"/>
                <a:ea typeface="Ansam"/>
                <a:cs typeface="Ansam"/>
                <a:sym typeface="Ansam"/>
              </a:rPr>
              <a:t>CONTACT US</a:t>
            </a:r>
          </a:p>
        </p:txBody>
      </p:sp>
      <p:sp>
        <p:nvSpPr>
          <p:cNvPr id="4" name="TextBox 4"/>
          <p:cNvSpPr txBox="1"/>
          <p:nvPr/>
        </p:nvSpPr>
        <p:spPr>
          <a:xfrm>
            <a:off x="477156" y="5221900"/>
            <a:ext cx="2788802" cy="953135"/>
          </a:xfrm>
          <a:prstGeom prst="rect">
            <a:avLst/>
          </a:prstGeom>
        </p:spPr>
        <p:txBody>
          <a:bodyPr lIns="0" tIns="0" rIns="0" bIns="0" rtlCol="0" anchor="t">
            <a:spAutoFit/>
          </a:bodyPr>
          <a:lstStyle/>
          <a:p>
            <a:pPr marL="0" lvl="0" indent="0" algn="just">
              <a:lnSpc>
                <a:spcPts val="1539"/>
              </a:lnSpc>
              <a:spcBef>
                <a:spcPct val="0"/>
              </a:spcBef>
            </a:pPr>
            <a:r>
              <a:rPr lang="en-US" sz="1099" u="none">
                <a:solidFill>
                  <a:srgbClr val="212121"/>
                </a:solidFill>
                <a:latin typeface="Glacial Indifference"/>
                <a:ea typeface="Glacial Indifference"/>
                <a:cs typeface="Glacial Indifference"/>
                <a:sym typeface="Glacial Indifference"/>
              </a:rPr>
              <a:t>Maubawk Aizawl Mizoram</a:t>
            </a:r>
          </a:p>
          <a:p>
            <a:pPr marL="0" lvl="0" indent="0" algn="just">
              <a:lnSpc>
                <a:spcPts val="1539"/>
              </a:lnSpc>
              <a:spcBef>
                <a:spcPct val="0"/>
              </a:spcBef>
            </a:pPr>
            <a:r>
              <a:rPr lang="en-US" sz="1099" u="none">
                <a:solidFill>
                  <a:srgbClr val="212121"/>
                </a:solidFill>
                <a:latin typeface="Glacial Indifference"/>
                <a:ea typeface="Glacial Indifference"/>
                <a:cs typeface="Glacial Indifference"/>
                <a:sym typeface="Glacial Indifference"/>
              </a:rPr>
              <a:t>9774034096/8794090630/8257889490</a:t>
            </a:r>
          </a:p>
          <a:p>
            <a:pPr marL="0" lvl="0" indent="0" algn="just">
              <a:lnSpc>
                <a:spcPts val="1539"/>
              </a:lnSpc>
              <a:spcBef>
                <a:spcPct val="0"/>
              </a:spcBef>
            </a:pPr>
            <a:r>
              <a:rPr lang="en-US" sz="1099" u="none">
                <a:solidFill>
                  <a:srgbClr val="212121"/>
                </a:solidFill>
                <a:latin typeface="Glacial Indifference"/>
                <a:ea typeface="Glacial Indifference"/>
                <a:cs typeface="Glacial Indifference"/>
                <a:sym typeface="Glacial Indifference"/>
              </a:rPr>
              <a:t>www.blessino.com</a:t>
            </a:r>
          </a:p>
          <a:p>
            <a:pPr marL="0" lvl="0" indent="0" algn="just">
              <a:lnSpc>
                <a:spcPts val="1539"/>
              </a:lnSpc>
              <a:spcBef>
                <a:spcPct val="0"/>
              </a:spcBef>
            </a:pPr>
            <a:r>
              <a:rPr lang="en-US" sz="1099" u="none">
                <a:solidFill>
                  <a:srgbClr val="212121"/>
                </a:solidFill>
                <a:latin typeface="Glacial Indifference"/>
                <a:ea typeface="Glacial Indifference"/>
                <a:cs typeface="Glacial Indifference"/>
                <a:sym typeface="Glacial Indifference"/>
              </a:rPr>
              <a:t>email: blessinopharmacy@gmail.com</a:t>
            </a:r>
          </a:p>
          <a:p>
            <a:pPr marL="0" lvl="0" indent="0" algn="just">
              <a:lnSpc>
                <a:spcPts val="1539"/>
              </a:lnSpc>
              <a:spcBef>
                <a:spcPct val="0"/>
              </a:spcBef>
            </a:pPr>
            <a:endParaRPr lang="en-US" sz="1099" u="none">
              <a:solidFill>
                <a:srgbClr val="212121"/>
              </a:solidFill>
              <a:latin typeface="Glacial Indifference"/>
              <a:ea typeface="Glacial Indifference"/>
              <a:cs typeface="Glacial Indifference"/>
              <a:sym typeface="Glacial Indifference"/>
            </a:endParaRPr>
          </a:p>
        </p:txBody>
      </p:sp>
      <p:sp>
        <p:nvSpPr>
          <p:cNvPr id="5" name="TextBox 5"/>
          <p:cNvSpPr txBox="1"/>
          <p:nvPr/>
        </p:nvSpPr>
        <p:spPr>
          <a:xfrm>
            <a:off x="477156" y="4107338"/>
            <a:ext cx="5179956" cy="309753"/>
          </a:xfrm>
          <a:prstGeom prst="rect">
            <a:avLst/>
          </a:prstGeom>
        </p:spPr>
        <p:txBody>
          <a:bodyPr lIns="0" tIns="0" rIns="0" bIns="0" rtlCol="0" anchor="t">
            <a:spAutoFit/>
          </a:bodyPr>
          <a:lstStyle/>
          <a:p>
            <a:pPr marL="0" lvl="1" indent="0" algn="l">
              <a:lnSpc>
                <a:spcPts val="2331"/>
              </a:lnSpc>
            </a:pPr>
            <a:r>
              <a:rPr lang="en-US" sz="2100">
                <a:solidFill>
                  <a:srgbClr val="212121"/>
                </a:solidFill>
                <a:latin typeface="Ansam"/>
                <a:ea typeface="Ansam"/>
                <a:cs typeface="Ansam"/>
                <a:sym typeface="Ansam"/>
              </a:rPr>
              <a:t>BLESSINO PHARMACY INSTITUTE</a:t>
            </a:r>
          </a:p>
        </p:txBody>
      </p:sp>
      <p:sp>
        <p:nvSpPr>
          <p:cNvPr id="6" name="TextBox 6"/>
          <p:cNvSpPr txBox="1"/>
          <p:nvPr/>
        </p:nvSpPr>
        <p:spPr>
          <a:xfrm>
            <a:off x="2138129" y="7188490"/>
            <a:ext cx="1162343" cy="304165"/>
          </a:xfrm>
          <a:prstGeom prst="rect">
            <a:avLst/>
          </a:prstGeom>
        </p:spPr>
        <p:txBody>
          <a:bodyPr lIns="0" tIns="0" rIns="0" bIns="0" rtlCol="0" anchor="t">
            <a:spAutoFit/>
          </a:bodyPr>
          <a:lstStyle/>
          <a:p>
            <a:pPr marL="0" lvl="1" indent="0" algn="ctr">
              <a:lnSpc>
                <a:spcPts val="2750"/>
              </a:lnSpc>
              <a:spcBef>
                <a:spcPct val="0"/>
              </a:spcBef>
            </a:pPr>
            <a:r>
              <a:rPr lang="en-US" sz="1100" spc="110" dirty="0" smtClean="0">
                <a:solidFill>
                  <a:srgbClr val="00BF63"/>
                </a:solidFill>
                <a:latin typeface="Glacial Indifference"/>
                <a:ea typeface="Glacial Indifference"/>
                <a:cs typeface="Glacial Indifference"/>
                <a:sym typeface="Glacial Indifference"/>
              </a:rPr>
              <a:t>11</a:t>
            </a:r>
            <a:endParaRPr lang="en-US" sz="1100" spc="110" dirty="0">
              <a:solidFill>
                <a:srgbClr val="00BF63"/>
              </a:solidFill>
              <a:latin typeface="Glacial Indifference"/>
              <a:ea typeface="Glacial Indifference"/>
              <a:cs typeface="Glacial Indifference"/>
              <a:sym typeface="Glacial Indifference"/>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874</Words>
  <Application>Microsoft Office PowerPoint</Application>
  <PresentationFormat>Custom</PresentationFormat>
  <Paragraphs>142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Ansam</vt:lpstr>
      <vt:lpstr>Times New Roman</vt:lpstr>
      <vt:lpstr>Calibri</vt:lpstr>
      <vt:lpstr>Glacial Indifference Bold</vt:lpstr>
      <vt:lpstr>Glacial Indifference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Year Book Booklet in Brown Tan Modern Chic Style</dc:title>
  <dc:creator>Clover</dc:creator>
  <cp:lastModifiedBy>Clover</cp:lastModifiedBy>
  <cp:revision>7</cp:revision>
  <dcterms:created xsi:type="dcterms:W3CDTF">2006-08-16T00:00:00Z</dcterms:created>
  <dcterms:modified xsi:type="dcterms:W3CDTF">2025-07-10T05:48:08Z</dcterms:modified>
  <dc:identifier>DAGp-BLfaJA</dc:identifier>
</cp:coreProperties>
</file>